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9" r:id="rId3"/>
    <p:sldId id="272" r:id="rId4"/>
    <p:sldId id="287" r:id="rId5"/>
    <p:sldId id="288" r:id="rId6"/>
    <p:sldId id="289" r:id="rId7"/>
    <p:sldId id="290" r:id="rId8"/>
    <p:sldId id="258" r:id="rId9"/>
    <p:sldId id="259" r:id="rId10"/>
    <p:sldId id="260" r:id="rId11"/>
    <p:sldId id="261" r:id="rId12"/>
    <p:sldId id="274" r:id="rId13"/>
    <p:sldId id="273" r:id="rId14"/>
    <p:sldId id="275" r:id="rId15"/>
    <p:sldId id="276" r:id="rId16"/>
    <p:sldId id="277" r:id="rId17"/>
    <p:sldId id="278" r:id="rId18"/>
    <p:sldId id="271" r:id="rId19"/>
    <p:sldId id="281" r:id="rId20"/>
    <p:sldId id="279" r:id="rId21"/>
    <p:sldId id="280" r:id="rId22"/>
    <p:sldId id="291" r:id="rId23"/>
    <p:sldId id="292" r:id="rId24"/>
    <p:sldId id="282" r:id="rId25"/>
    <p:sldId id="283" r:id="rId26"/>
    <p:sldId id="284" r:id="rId27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53" autoAdjust="0"/>
    <p:restoredTop sz="94660"/>
  </p:normalViewPr>
  <p:slideViewPr>
    <p:cSldViewPr>
      <p:cViewPr varScale="1">
        <p:scale>
          <a:sx n="107" d="100"/>
          <a:sy n="107" d="100"/>
        </p:scale>
        <p:origin x="163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ตัวยึดวันที่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4B4ED3-EA74-4FA1-90CF-DDC31D7C91ED}" type="datetimeFigureOut">
              <a:rPr lang="th-TH" smtClean="0"/>
              <a:pPr/>
              <a:t>22/06/64</a:t>
            </a:fld>
            <a:endParaRPr lang="th-TH"/>
          </a:p>
        </p:txBody>
      </p:sp>
      <p:sp>
        <p:nvSpPr>
          <p:cNvPr id="17" name="ตัวยึดท้ายกระดาษ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29" name="ตัวยึดหมายเลขภาพนิ่ง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1B90F3-1E4C-4005-BCB6-F199E8037EBD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32" name="สี่เหลี่ยมผืนผ้า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สี่เหลี่ยมผืนผ้า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สี่เหลี่ยมผืนผ้า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สี่เหลี่ยมผืนผ้า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สี่เหลี่ยมผืนผ้า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ชื่อเรื่อง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9" name="ชื่อเรื่องรอง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h-TH" smtClean="0"/>
              <a:t>คลิกเพื่อแก้ไขลักษณะชื่อเรื่องรองต้นแบบ</a:t>
            </a:r>
            <a:endParaRPr kumimoji="0" lang="en-US"/>
          </a:p>
        </p:txBody>
      </p:sp>
      <p:sp>
        <p:nvSpPr>
          <p:cNvPr id="56" name="สี่เหลี่ยมผืนผ้า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สี่เหลี่ยมผืนผ้า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สี่เหลี่ยมผืนผ้า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สี่เหลี่ยมผืนผ้า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4B4ED3-EA74-4FA1-90CF-DDC31D7C91ED}" type="datetimeFigureOut">
              <a:rPr lang="th-TH" smtClean="0"/>
              <a:pPr/>
              <a:t>22/06/64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1B90F3-1E4C-4005-BCB6-F199E8037EB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4B4ED3-EA74-4FA1-90CF-DDC31D7C91ED}" type="datetimeFigureOut">
              <a:rPr lang="th-TH" smtClean="0"/>
              <a:pPr/>
              <a:t>22/06/64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1B90F3-1E4C-4005-BCB6-F199E8037EB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4B4ED3-EA74-4FA1-90CF-DDC31D7C91ED}" type="datetimeFigureOut">
              <a:rPr lang="th-TH" smtClean="0"/>
              <a:pPr/>
              <a:t>22/06/64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1B90F3-1E4C-4005-BCB6-F199E8037EB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รูปแบบอิสระ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รูปแบบอิสระ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รูปแบบอิสระ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รูปแบบอิสระ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รูปแบบอิสระ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รูปแบบอิสระ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รูปแบบอิสระ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รูปแบบอิสระ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รูปแบบอิสระ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รูปแบบอิสระ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รูปแบบอิสระ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รูปแบบอิสระ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รูปแบบอิสระ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รูปแบบอิสระ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รูปแบบอิสระ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4B4ED3-EA74-4FA1-90CF-DDC31D7C91ED}" type="datetimeFigureOut">
              <a:rPr lang="th-TH" smtClean="0"/>
              <a:pPr/>
              <a:t>22/06/64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1B90F3-1E4C-4005-BCB6-F199E8037EBD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8" name="สี่เหลี่ยมผืนผ้า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สี่เหลี่ยมผืนผ้า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สี่เหลี่ยมผืนผ้า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สี่เหลี่ยมผืนผ้า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4B4ED3-EA74-4FA1-90CF-DDC31D7C91ED}" type="datetimeFigureOut">
              <a:rPr lang="th-TH" smtClean="0"/>
              <a:pPr/>
              <a:t>22/06/64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1B90F3-1E4C-4005-BCB6-F199E8037EB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สี่เหลี่ยมผืนผ้า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เนื้อหา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4B4ED3-EA74-4FA1-90CF-DDC31D7C91ED}" type="datetimeFigureOut">
              <a:rPr lang="th-TH" smtClean="0"/>
              <a:pPr/>
              <a:t>22/06/64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1B90F3-1E4C-4005-BCB6-F199E8037EBD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16" name="สี่เหลี่ยมผืนผ้า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สี่เหลี่ยมผืนผ้า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สี่เหลี่ยมผืนผ้า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สี่เหลี่ยมผืนผ้า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สี่เหลี่ยมผืนผ้า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สี่เหลี่ยมผืนผ้า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สี่เหลี่ยมผืนผ้า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สี่เหลี่ยมผืนผ้า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สี่เหลี่ยมผืนผ้า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4B4ED3-EA74-4FA1-90CF-DDC31D7C91ED}" type="datetimeFigureOut">
              <a:rPr lang="th-TH" smtClean="0"/>
              <a:pPr/>
              <a:t>22/06/64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1B90F3-1E4C-4005-BCB6-F199E8037EB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4B4ED3-EA74-4FA1-90CF-DDC31D7C91ED}" type="datetimeFigureOut">
              <a:rPr lang="th-TH" smtClean="0"/>
              <a:pPr/>
              <a:t>22/06/64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1B90F3-1E4C-4005-BCB6-F199E8037EB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4B4ED3-EA74-4FA1-90CF-DDC31D7C91ED}" type="datetimeFigureOut">
              <a:rPr lang="th-TH" smtClean="0"/>
              <a:pPr/>
              <a:t>22/06/64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1B90F3-1E4C-4005-BCB6-F199E8037EB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สี่เหลี่ยมผืนผ้า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ตัวเชื่อมต่อตรง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กลุ่ม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ตัวเชื่อมต่อตรง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ตัวเชื่อมต่อตรง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ตัวเชื่อมต่อตรง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th-TH" smtClean="0"/>
              <a:t>คลิกไอคอนเพื่อเพิ่มรูปภาพ</a:t>
            </a:r>
            <a:endParaRPr kumimoji="0" lang="en-US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grpSp>
        <p:nvGrpSpPr>
          <p:cNvPr id="14" name="กลุ่ม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ตัวเชื่อมต่อตรง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ตัวเชื่อมต่อตรง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ตัวเชื่อมต่อตรง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กลุ่ม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ตัวเชื่อมต่อตรง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ตัวเชื่อมต่อตรง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ตัวเชื่อมต่อตรง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E94B4ED3-EA74-4FA1-90CF-DDC31D7C91ED}" type="datetimeFigureOut">
              <a:rPr lang="th-TH" smtClean="0"/>
              <a:pPr/>
              <a:t>22/06/64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E71B90F3-1E4C-4005-BCB6-F199E8037EB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สี่เหลี่ยมผืนผ้า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สี่เหลี่ยมผืนผ้า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สี่เหลี่ยมผืนผ้า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ตัวยึดชื่อเรื่อง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13" name="ตัวยึดข้อความ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kumimoji="0" lang="th-TH" smtClean="0"/>
              <a:t>ระดับที่สอง</a:t>
            </a:r>
          </a:p>
          <a:p>
            <a:pPr lvl="2" eaLnBrk="1" latinLnBrk="0" hangingPunct="1"/>
            <a:r>
              <a:rPr kumimoji="0" lang="th-TH" smtClean="0"/>
              <a:t>ระดับที่สาม</a:t>
            </a:r>
          </a:p>
          <a:p>
            <a:pPr lvl="3" eaLnBrk="1" latinLnBrk="0" hangingPunct="1"/>
            <a:r>
              <a:rPr kumimoji="0" lang="th-TH" smtClean="0"/>
              <a:t>ระดับที่สี่</a:t>
            </a:r>
          </a:p>
          <a:p>
            <a:pPr lvl="4" eaLnBrk="1" latinLnBrk="0" hangingPunct="1"/>
            <a:r>
              <a:rPr kumimoji="0" lang="th-TH" smtClean="0"/>
              <a:t>ระดับที่ห้า</a:t>
            </a:r>
            <a:endParaRPr kumimoji="0" lang="en-US"/>
          </a:p>
        </p:txBody>
      </p:sp>
      <p:sp>
        <p:nvSpPr>
          <p:cNvPr id="14" name="ตัวยึดวันที่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E94B4ED3-EA74-4FA1-90CF-DDC31D7C91ED}" type="datetimeFigureOut">
              <a:rPr lang="th-TH" smtClean="0"/>
              <a:pPr/>
              <a:t>22/06/64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th-TH"/>
          </a:p>
        </p:txBody>
      </p:sp>
      <p:sp>
        <p:nvSpPr>
          <p:cNvPr id="23" name="ตัวยึดหมายเลขภาพนิ่ง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E71B90F3-1E4C-4005-BCB6-F199E8037EBD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D:\PHY\M6\Magnetic\Earths%20magnetic%20field%20-%20YouTube.avi" TargetMode="External"/><Relationship Id="rId1" Type="http://schemas.microsoft.com/office/2007/relationships/media" Target="file:///D:\PHY\M6\Magnetic\Earths%20magnetic%20field%20-%20YouTube.avi" TargetMode="Externa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9.png"/><Relationship Id="rId5" Type="http://schemas.openxmlformats.org/officeDocument/2006/relationships/oleObject" Target="../embeddings/oleObject5.bin"/><Relationship Id="rId4" Type="http://schemas.openxmlformats.org/officeDocument/2006/relationships/image" Target="../media/image18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g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7.wmf"/><Relationship Id="rId4" Type="http://schemas.openxmlformats.org/officeDocument/2006/relationships/image" Target="../media/image36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900113" y="1268413"/>
            <a:ext cx="7477125" cy="36083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th-TH" sz="4800" b="1" kern="1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4805_KwangMD_Melt"/>
                <a:cs typeface="4805_KwangMD_Melt"/>
              </a:rPr>
              <a:t>แม่เหล็กและแม่เหล็กไฟฟ้า</a:t>
            </a:r>
          </a:p>
          <a:p>
            <a:pPr algn="ctr"/>
            <a:r>
              <a:rPr lang="en-US" sz="4800" b="1" kern="1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4805_KwangMD_Melt"/>
                <a:cs typeface="4805_KwangMD_Melt"/>
              </a:rPr>
              <a:t>Magnets </a:t>
            </a:r>
            <a:r>
              <a:rPr lang="en-US" sz="4800" b="1" kern="1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4805_KwangMD_Melt"/>
                <a:cs typeface="4805_KwangMD_Melt"/>
              </a:rPr>
              <a:t>and Electromagnetism</a:t>
            </a:r>
            <a:endParaRPr lang="th-TH" sz="4800" b="1" kern="1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4805_KwangMD_Melt"/>
              <a:cs typeface="4805_KwangMD_Me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539750" y="260350"/>
            <a:ext cx="7993063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533400" indent="-533400"/>
            <a:r>
              <a:rPr lang="en-US" sz="3200" b="1" dirty="0" smtClean="0">
                <a:latin typeface="_Layiji MaHaNiYom V 1.2" pitchFamily="2" charset="0"/>
                <a:cs typeface="_Layiji MaHaNiYom V 1.2" pitchFamily="2" charset="0"/>
              </a:rPr>
              <a:t>3. </a:t>
            </a:r>
            <a:r>
              <a:rPr lang="th-TH" sz="3200" b="1" dirty="0" smtClean="0">
                <a:latin typeface="_Layiji MaHaNiYom V 1.2" pitchFamily="2" charset="0"/>
                <a:cs typeface="_Layiji MaHaNiYom V 1.2" pitchFamily="2" charset="0"/>
              </a:rPr>
              <a:t>แรงกระทำระหว่างขั้วแม่เหล็ก</a:t>
            </a:r>
          </a:p>
          <a:p>
            <a:pPr marL="533400" indent="-533400"/>
            <a:r>
              <a:rPr lang="th-TH" sz="3200" b="1" dirty="0" smtClean="0">
                <a:solidFill>
                  <a:srgbClr val="FFFF00"/>
                </a:solidFill>
                <a:latin typeface="_Layiji MaHaNiYom V 1.2" pitchFamily="2" charset="0"/>
                <a:cs typeface="_Layiji MaHaNiYom V 1.2" pitchFamily="2" charset="0"/>
              </a:rPr>
              <a:t>เมื่อนำ</a:t>
            </a:r>
            <a:r>
              <a:rPr lang="th-TH" sz="3200" b="1" dirty="0">
                <a:solidFill>
                  <a:srgbClr val="FFFF00"/>
                </a:solidFill>
                <a:latin typeface="_Layiji MaHaNiYom V 1.2" pitchFamily="2" charset="0"/>
                <a:cs typeface="_Layiji MaHaNiYom V 1.2" pitchFamily="2" charset="0"/>
              </a:rPr>
              <a:t>แท่งแม่เหล็ก 2 แท่งมาไว้ใกล้ๆ กันก็จะเกิดแรง</a:t>
            </a:r>
            <a:r>
              <a:rPr lang="th-TH" sz="3200" b="1" dirty="0" smtClean="0">
                <a:solidFill>
                  <a:srgbClr val="FFFF00"/>
                </a:solidFill>
                <a:latin typeface="_Layiji MaHaNiYom V 1.2" pitchFamily="2" charset="0"/>
                <a:cs typeface="_Layiji MaHaNiYom V 1.2" pitchFamily="2" charset="0"/>
              </a:rPr>
              <a:t>กระทำ</a:t>
            </a:r>
          </a:p>
          <a:p>
            <a:pPr marL="533400" indent="-533400"/>
            <a:r>
              <a:rPr lang="th-TH" sz="3200" b="1" dirty="0" smtClean="0">
                <a:solidFill>
                  <a:srgbClr val="FFFF00"/>
                </a:solidFill>
                <a:latin typeface="_Layiji MaHaNiYom V 1.2" pitchFamily="2" charset="0"/>
                <a:cs typeface="_Layiji MaHaNiYom V 1.2" pitchFamily="2" charset="0"/>
              </a:rPr>
              <a:t>ต่อ</a:t>
            </a:r>
            <a:r>
              <a:rPr lang="th-TH" sz="3200" b="1" dirty="0">
                <a:solidFill>
                  <a:srgbClr val="FFFF00"/>
                </a:solidFill>
                <a:latin typeface="_Layiji MaHaNiYom V 1.2" pitchFamily="2" charset="0"/>
                <a:cs typeface="_Layiji MaHaNiYom V 1.2" pitchFamily="2" charset="0"/>
              </a:rPr>
              <a:t>กัน โดยมี 2 ลักษณะ คือ </a:t>
            </a:r>
          </a:p>
          <a:p>
            <a:pPr marL="533400" indent="-533400"/>
            <a:endParaRPr lang="th-TH" sz="3200" b="1" dirty="0">
              <a:solidFill>
                <a:srgbClr val="FFFF00"/>
              </a:solidFill>
              <a:latin typeface="_Layiji MaHaNiYom V 1.2" pitchFamily="2" charset="0"/>
              <a:cs typeface="_Layiji MaHaNiYom V 1.2" pitchFamily="2" charset="0"/>
            </a:endParaRPr>
          </a:p>
          <a:p>
            <a:pPr marL="533400" indent="-533400"/>
            <a:r>
              <a:rPr lang="th-TH" sz="3200" b="1" dirty="0">
                <a:solidFill>
                  <a:srgbClr val="FFFF00"/>
                </a:solidFill>
                <a:latin typeface="_Layiji MaHaNiYom V 1.2" pitchFamily="2" charset="0"/>
                <a:cs typeface="_Layiji MaHaNiYom V 1.2" pitchFamily="2" charset="0"/>
              </a:rPr>
              <a:t> 	</a:t>
            </a:r>
          </a:p>
          <a:p>
            <a:pPr marL="533400" indent="-533400"/>
            <a:endParaRPr lang="th-TH" sz="3200" b="1" dirty="0">
              <a:solidFill>
                <a:srgbClr val="FFFF00"/>
              </a:solidFill>
              <a:latin typeface="_Layiji MaHaNiYom V 1.2" pitchFamily="2" charset="0"/>
              <a:cs typeface="_Layiji MaHaNiYom V 1.2" pitchFamily="2" charset="0"/>
            </a:endParaRPr>
          </a:p>
          <a:p>
            <a:pPr marL="533400" indent="-533400"/>
            <a:endParaRPr lang="th-TH" sz="3200" b="1" dirty="0">
              <a:solidFill>
                <a:srgbClr val="FFFF00"/>
              </a:solidFill>
              <a:latin typeface="_Layiji MaHaNiYom V 1.2" pitchFamily="2" charset="0"/>
              <a:cs typeface="_Layiji MaHaNiYom V 1.2" pitchFamily="2" charset="0"/>
            </a:endParaRPr>
          </a:p>
          <a:p>
            <a:pPr marL="533400" indent="-533400"/>
            <a:r>
              <a:rPr lang="th-TH" sz="3200" b="1" dirty="0">
                <a:solidFill>
                  <a:srgbClr val="FFFF00"/>
                </a:solidFill>
                <a:latin typeface="_Layiji MaHaNiYom V 1.2" pitchFamily="2" charset="0"/>
                <a:cs typeface="_Layiji MaHaNiYom V 1.2" pitchFamily="2" charset="0"/>
              </a:rPr>
              <a:t> ขั้วที่เหมือนกันจะผลักกัน</a:t>
            </a:r>
          </a:p>
          <a:p>
            <a:pPr marL="533400" indent="-533400"/>
            <a:r>
              <a:rPr lang="th-TH" sz="3200" b="1" dirty="0">
                <a:solidFill>
                  <a:srgbClr val="FFFF00"/>
                </a:solidFill>
                <a:latin typeface="_Layiji MaHaNiYom V 1.2" pitchFamily="2" charset="0"/>
                <a:cs typeface="_Layiji MaHaNiYom V 1.2" pitchFamily="2" charset="0"/>
              </a:rPr>
              <a:t> ขั้วที่ต่างกันจะดูดกัน </a:t>
            </a:r>
          </a:p>
        </p:txBody>
      </p:sp>
      <p:pic>
        <p:nvPicPr>
          <p:cNvPr id="16389" name="Picture 5" descr="28_01_Bar_magnet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363" y="1628775"/>
            <a:ext cx="3781425" cy="4751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1475656" y="332656"/>
            <a:ext cx="6121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533400" indent="-533400" algn="ctr"/>
            <a:r>
              <a:rPr lang="th-TH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_Layiji MaHaNiYom V 1.2" pitchFamily="2" charset="0"/>
                <a:cs typeface="_Layiji MaHaNiYom V 1.2" pitchFamily="2" charset="0"/>
              </a:rPr>
              <a:t>เส้นแรงแม่เหล็ก </a:t>
            </a:r>
            <a:r>
              <a:rPr lang="en-US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_Layiji MaHaNiYom V 1.2" pitchFamily="2" charset="0"/>
                <a:cs typeface="_Layiji MaHaNiYom V 1.2" pitchFamily="2" charset="0"/>
              </a:rPr>
              <a:t>(Magnetic field lines)</a:t>
            </a:r>
            <a:endParaRPr lang="th-TH" sz="3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_Layiji MaHaNiYom V 1.2" pitchFamily="2" charset="0"/>
              <a:cs typeface="_Layiji MaHaNiYom V 1.2" pitchFamily="2" charset="0"/>
            </a:endParaRPr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501650" y="980728"/>
            <a:ext cx="864235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dirty="0">
                <a:latin typeface="_Layiji MaHaNiYom V 1.2" pitchFamily="2" charset="0"/>
                <a:cs typeface="_Layiji MaHaNiYom V 1.2" pitchFamily="2" charset="0"/>
              </a:rPr>
              <a:t>เป็นเส้นแสดงทิศของสนามแม่เหล็กรอบๆ แท่งแม่เหล็ก และแสดงความเข้มของสนามแม่เหล็กด้วย เส้นแรงออกมาจากขั้วเหนือเข้าทางขั้วใต้ ซึ่งทิศทางเส้นแรงแม่เหล็กนั้นนิยมใช้หัวลูกศรชี้ให้เห็นชัด</a:t>
            </a:r>
          </a:p>
        </p:txBody>
      </p:sp>
      <p:pic>
        <p:nvPicPr>
          <p:cNvPr id="49159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2636912"/>
            <a:ext cx="3743325" cy="3000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7" name="รูปภาพ 6" descr="09082008006.jpg"/>
          <p:cNvPicPr>
            <a:picLocks noChangeAspect="1"/>
          </p:cNvPicPr>
          <p:nvPr/>
        </p:nvPicPr>
        <p:blipFill>
          <a:blip r:embed="rId3" cstate="print"/>
          <a:srcRect l="18750" t="13889" r="20833" b="25000"/>
          <a:stretch>
            <a:fillRect/>
          </a:stretch>
        </p:blipFill>
        <p:spPr>
          <a:xfrm>
            <a:off x="899592" y="2636912"/>
            <a:ext cx="3986624" cy="3024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628800"/>
            <a:ext cx="7143750" cy="427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475656" y="332656"/>
            <a:ext cx="6121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533400" indent="-533400" algn="ctr"/>
            <a:r>
              <a:rPr lang="th-TH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_Layiji MaHaNiYom V 1.2" pitchFamily="2" charset="0"/>
                <a:cs typeface="_Layiji MaHaNiYom V 1.2" pitchFamily="2" charset="0"/>
              </a:rPr>
              <a:t>ลักษณะของเส้น</a:t>
            </a:r>
            <a:r>
              <a:rPr lang="th-TH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_Layiji MaHaNiYom V 1.2" pitchFamily="2" charset="0"/>
                <a:cs typeface="_Layiji MaHaNiYom V 1.2" pitchFamily="2" charset="0"/>
              </a:rPr>
              <a:t>แรง</a:t>
            </a:r>
            <a:r>
              <a:rPr lang="th-TH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_Layiji MaHaNiYom V 1.2" pitchFamily="2" charset="0"/>
                <a:cs typeface="_Layiji MaHaNiYom V 1.2" pitchFamily="2" charset="0"/>
              </a:rPr>
              <a:t>แม่เหล็ก</a:t>
            </a:r>
            <a:endParaRPr lang="th-TH" sz="3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_Layiji MaHaNiYom V 1.2" pitchFamily="2" charset="0"/>
              <a:cs typeface="_Layiji MaHaNiYom V 1.2" pitchFamily="2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5"/>
          <p:cNvSpPr>
            <a:spLocks noChangeArrowheads="1" noChangeShapeType="1" noTextEdit="1"/>
          </p:cNvSpPr>
          <p:nvPr/>
        </p:nvSpPr>
        <p:spPr bwMode="auto">
          <a:xfrm>
            <a:off x="2843808" y="404664"/>
            <a:ext cx="4176712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1329"/>
              </a:avLst>
            </a:prstTxWarp>
          </a:bodyPr>
          <a:lstStyle/>
          <a:p>
            <a:pPr algn="ctr"/>
            <a:r>
              <a:rPr lang="th-TH" sz="3600" b="1" kern="10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/>
              </a:rPr>
              <a:t>สนามแม่เหล็ก (</a:t>
            </a:r>
            <a:r>
              <a:rPr lang="en-US" sz="3600" b="1" kern="10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/>
              </a:rPr>
              <a:t>Magnetic Field)</a:t>
            </a:r>
            <a:endParaRPr lang="th-TH" sz="3600" b="1" kern="10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 Black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539552" y="1124744"/>
            <a:ext cx="813690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thaiDist">
              <a:spcBef>
                <a:spcPct val="50000"/>
              </a:spcBef>
            </a:pPr>
            <a:r>
              <a:rPr lang="th-TH" sz="2800" dirty="0">
                <a:solidFill>
                  <a:srgbClr val="FFFF00"/>
                </a:solidFill>
                <a:latin typeface="_Layiji MaHaNiYom V 1.2" pitchFamily="2" charset="0"/>
                <a:cs typeface="_Layiji MaHaNiYom V 1.2" pitchFamily="2" charset="0"/>
              </a:rPr>
              <a:t>เป็น</a:t>
            </a:r>
            <a:r>
              <a:rPr lang="th-TH" dirty="0">
                <a:solidFill>
                  <a:srgbClr val="FFFF00"/>
                </a:solidFill>
                <a:latin typeface="_Layiji MaHaNiYom V 1.2" pitchFamily="2" charset="0"/>
                <a:cs typeface="_Layiji MaHaNiYom V 1.2" pitchFamily="2" charset="0"/>
              </a:rPr>
              <a:t>อำนาจทางแม่เหล็กที่แผ่ออกมาจากแม่เหล็ก มีทิศทางตามแนวของเส้นแรงแม่เหล็ก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635896" y="2420888"/>
            <a:ext cx="460851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thaiDist">
              <a:spcBef>
                <a:spcPct val="50000"/>
              </a:spcBef>
            </a:pPr>
            <a:r>
              <a:rPr lang="th-TH" sz="2800" dirty="0" smtClean="0">
                <a:latin typeface="_Layiji MaHaNiYom V 1.2" pitchFamily="2" charset="0"/>
                <a:cs typeface="_Layiji MaHaNiYom V 1.2" pitchFamily="2" charset="0"/>
              </a:rPr>
              <a:t>เมื่อนำเข็มทิศมาวางใกล้ ๆ แท่งแม่เหล็ก จะพบว่าเข็มทิศเบนตามแนวเส้นแรงแม่เหล็ก</a:t>
            </a:r>
            <a:endParaRPr lang="th-TH" dirty="0">
              <a:latin typeface="_Layiji MaHaNiYom V 1.2" pitchFamily="2" charset="0"/>
              <a:cs typeface="_Layiji MaHaNiYom V 1.2" pitchFamily="2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3356992"/>
            <a:ext cx="1914525" cy="3181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971600" y="5301208"/>
            <a:ext cx="554461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thaiDist">
              <a:spcBef>
                <a:spcPct val="50000"/>
              </a:spcBef>
            </a:pPr>
            <a:r>
              <a:rPr lang="th-TH" dirty="0" smtClean="0">
                <a:solidFill>
                  <a:srgbClr val="FFFF00"/>
                </a:solidFill>
                <a:latin typeface="_Layiji MaHaNiYom V 1.2" pitchFamily="2" charset="0"/>
                <a:cs typeface="_Layiji MaHaNiYom V 1.2" pitchFamily="2" charset="0"/>
              </a:rPr>
              <a:t>ภายนอกเส้นแรงแม่เหล็กจะพุ่งจากขั้วเหนือไปขั้วใต้  แต่ภายในแท่งแม่เหล็กเส้นแรงจะพุ่งจากขั้วใต้ไป      ขั้วเหนือ</a:t>
            </a:r>
            <a:endParaRPr lang="th-TH" dirty="0">
              <a:solidFill>
                <a:srgbClr val="FFFF00"/>
              </a:solidFill>
              <a:latin typeface="_Layiji MaHaNiYom V 1.2" pitchFamily="2" charset="0"/>
              <a:cs typeface="_Layiji MaHaNiYom V 1.2" pitchFamily="2" charset="0"/>
            </a:endParaRPr>
          </a:p>
        </p:txBody>
      </p:sp>
      <p:pic>
        <p:nvPicPr>
          <p:cNvPr id="10" name="Picture 7" descr="magnetic_detection-iron_filings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 rot="16200000">
            <a:off x="719574" y="2384885"/>
            <a:ext cx="2952330" cy="25922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692696"/>
            <a:ext cx="3603625" cy="381635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</p:spPr>
      </p:pic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467544" y="4725144"/>
            <a:ext cx="374491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thaiDist"/>
            <a:r>
              <a:rPr lang="th-TH" sz="2800" dirty="0">
                <a:solidFill>
                  <a:srgbClr val="00FF00"/>
                </a:solidFill>
                <a:latin typeface="_Layiji MaHaNiYom V 1.2" pitchFamily="2" charset="0"/>
                <a:cs typeface="_Layiji MaHaNiYom V 1.2" pitchFamily="2" charset="0"/>
              </a:rPr>
              <a:t>ไม่ได้อยู่ในแกนหมุนของโลก  แต่อยู่ในตำแหน่งที่ทำมุมกับแกนโลก ประมาณ 11.5 องศา</a:t>
            </a: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4356100" y="692150"/>
            <a:ext cx="4537075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thaiDist">
              <a:spcBef>
                <a:spcPct val="50000"/>
              </a:spcBef>
            </a:pPr>
            <a:r>
              <a:rPr lang="th-TH" dirty="0">
                <a:latin typeface="_Layiji MaHaNiYom V 1.2" pitchFamily="2" charset="0"/>
                <a:cs typeface="_Layiji MaHaNiYom V 1.2" pitchFamily="2" charset="0"/>
              </a:rPr>
              <a:t>โลกมีสนามแม่เหล็ก ซึ่งแสดงสมบัติเหมือนแท่งแม่เหล็กขนาดใหญ่ที่ใจกลางของโลก วางตัวประมาณแนวเหนือใต้ทางภูมิศาสตร์ </a:t>
            </a:r>
            <a:r>
              <a:rPr lang="th-TH" dirty="0" smtClean="0">
                <a:latin typeface="_Layiji MaHaNiYom V 1.2" pitchFamily="2" charset="0"/>
                <a:cs typeface="_Layiji MaHaNiYom V 1.2" pitchFamily="2" charset="0"/>
              </a:rPr>
              <a:t>ที่</a:t>
            </a:r>
            <a:r>
              <a:rPr lang="th-TH" dirty="0" smtClean="0">
                <a:solidFill>
                  <a:srgbClr val="FFFF00"/>
                </a:solidFill>
                <a:latin typeface="_Layiji MaHaNiYom V 1.2" pitchFamily="2" charset="0"/>
                <a:cs typeface="_Layiji MaHaNiYom V 1.2" pitchFamily="2" charset="0"/>
              </a:rPr>
              <a:t>บริเวณใกล้ขั้วโลกเหนือ จะมีขั้วใต้(</a:t>
            </a:r>
            <a:r>
              <a:rPr lang="en-US" dirty="0" smtClean="0">
                <a:solidFill>
                  <a:srgbClr val="FFFF00"/>
                </a:solidFill>
                <a:latin typeface="_Layiji MaHaNiYom V 1.2" pitchFamily="2" charset="0"/>
                <a:cs typeface="_Layiji MaHaNiYom V 1.2" pitchFamily="2" charset="0"/>
              </a:rPr>
              <a:t>S</a:t>
            </a:r>
            <a:r>
              <a:rPr lang="th-TH" dirty="0" smtClean="0">
                <a:solidFill>
                  <a:srgbClr val="FFFF00"/>
                </a:solidFill>
                <a:latin typeface="_Layiji MaHaNiYom V 1.2" pitchFamily="2" charset="0"/>
                <a:cs typeface="_Layiji MaHaNiYom V 1.2" pitchFamily="2" charset="0"/>
              </a:rPr>
              <a:t>) และที่บริเวณใกล้ขั้วโลกใต้จะมีขั้วเหนือ(</a:t>
            </a:r>
            <a:r>
              <a:rPr lang="en-US" dirty="0" smtClean="0">
                <a:solidFill>
                  <a:srgbClr val="FFFF00"/>
                </a:solidFill>
                <a:latin typeface="_Layiji MaHaNiYom V 1.2" pitchFamily="2" charset="0"/>
                <a:cs typeface="_Layiji MaHaNiYom V 1.2" pitchFamily="2" charset="0"/>
              </a:rPr>
              <a:t>N</a:t>
            </a:r>
            <a:r>
              <a:rPr lang="th-TH" dirty="0" smtClean="0">
                <a:solidFill>
                  <a:srgbClr val="FFFF00"/>
                </a:solidFill>
                <a:latin typeface="_Layiji MaHaNiYom V 1.2" pitchFamily="2" charset="0"/>
                <a:cs typeface="_Layiji MaHaNiYom V 1.2" pitchFamily="2" charset="0"/>
              </a:rPr>
              <a:t>)</a:t>
            </a:r>
            <a:endParaRPr lang="th-TH" dirty="0">
              <a:solidFill>
                <a:srgbClr val="FFFF00"/>
              </a:solidFill>
              <a:latin typeface="_Layiji MaHaNiYom V 1.2" pitchFamily="2" charset="0"/>
              <a:cs typeface="_Layiji MaHaNiYom V 1.2" pitchFamily="2" charset="0"/>
            </a:endParaRPr>
          </a:p>
        </p:txBody>
      </p:sp>
      <p:pic>
        <p:nvPicPr>
          <p:cNvPr id="5" name="Picture 4" descr="magnetic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004048" y="3356992"/>
            <a:ext cx="3801419" cy="31409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2800" dirty="0" smtClean="0">
                <a:solidFill>
                  <a:srgbClr val="FFFF00"/>
                </a:solidFill>
                <a:latin typeface="_Layiji MaHaNiYom V 1.2" pitchFamily="2" charset="0"/>
                <a:cs typeface="_Layiji MaHaNiYom V 1.2" pitchFamily="2" charset="0"/>
              </a:rPr>
              <a:t>เนื่องจากโลกมีสนามแม่เหล็ก เราจึงใช้เข็มทิศในการบอกทิศทางได้ถูกต้อง  นั่นคือ   ขั้วเหนือของเข็มทิศจะชี้ทิศเหนือเสมอ เพราะ ขั้วเหนือของเข็มทิศจะดึงดูดขั้วใต้ของแม่เหล็กโลก</a:t>
            </a:r>
            <a:endParaRPr lang="th-TH" sz="2800" dirty="0">
              <a:solidFill>
                <a:srgbClr val="FFFF00"/>
              </a:solidFill>
              <a:latin typeface="_Layiji MaHaNiYom V 1.2" pitchFamily="2" charset="0"/>
              <a:cs typeface="_Layiji MaHaNiYom V 1.2" pitchFamily="2" charset="0"/>
            </a:endParaRPr>
          </a:p>
        </p:txBody>
      </p:sp>
      <p:pic>
        <p:nvPicPr>
          <p:cNvPr id="4" name="Earths magnetic field - YouTube.avi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2195736" y="1844824"/>
            <a:ext cx="5040560" cy="37804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ชื่อเรื่อง 1"/>
          <p:cNvSpPr txBox="1">
            <a:spLocks/>
          </p:cNvSpPr>
          <p:nvPr/>
        </p:nvSpPr>
        <p:spPr>
          <a:xfrm>
            <a:off x="1547664" y="5661248"/>
            <a:ext cx="6552728" cy="648072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pc="-1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_Layiji MaHaNiYom V 1.2" pitchFamily="2" charset="0"/>
                <a:ea typeface="+mj-ea"/>
                <a:cs typeface="_Layiji MaHaNiYom V 1.2" pitchFamily="2" charset="0"/>
              </a:rPr>
              <a:t>ถ้าเราถือเข็มทิศไปวางไว้ใกล้ขั้วโลก  การวางตัวเข็มทิศจะเป็นอย่างไร</a:t>
            </a:r>
            <a:endParaRPr kumimoji="0" lang="th-TH" sz="2800" b="0" i="0" u="none" strike="noStrike" kern="1200" cap="none" spc="-100" normalizeH="0" baseline="0" noProof="0" dirty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uLnTx/>
              <a:uFillTx/>
              <a:latin typeface="_Layiji MaHaNiYom V 1.2" pitchFamily="2" charset="0"/>
              <a:ea typeface="+mj-ea"/>
              <a:cs typeface="_Layiji MaHaNiYom V 1.2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395536" y="1340769"/>
            <a:ext cx="8424863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thaiDist"/>
            <a:r>
              <a:rPr lang="th-TH" dirty="0">
                <a:latin typeface="_Layiji MaHaNiYom V 1.2" pitchFamily="2" charset="0"/>
                <a:cs typeface="_Layiji MaHaNiYom V 1.2" pitchFamily="2" charset="0"/>
              </a:rPr>
              <a:t> 	</a:t>
            </a:r>
            <a:r>
              <a:rPr lang="th-TH" dirty="0">
                <a:solidFill>
                  <a:srgbClr val="FFFF00"/>
                </a:solidFill>
                <a:latin typeface="_Layiji MaHaNiYom V 1.2" pitchFamily="2" charset="0"/>
                <a:cs typeface="_Layiji MaHaNiYom V 1.2" pitchFamily="2" charset="0"/>
              </a:rPr>
              <a:t>การที่แม่เหล็กสามารถแผ่สนามแม่เหล็กออกมาได้เรียกว่า “การเหนี่ยวนำแม่เหล็ก” (</a:t>
            </a:r>
            <a:r>
              <a:rPr lang="th-TH" dirty="0" err="1">
                <a:solidFill>
                  <a:srgbClr val="FFFF00"/>
                </a:solidFill>
                <a:latin typeface="_Layiji MaHaNiYom V 1.2" pitchFamily="2" charset="0"/>
                <a:cs typeface="_Layiji MaHaNiYom V 1.2" pitchFamily="2" charset="0"/>
              </a:rPr>
              <a:t>Magnetic</a:t>
            </a:r>
            <a:r>
              <a:rPr lang="th-TH" dirty="0">
                <a:solidFill>
                  <a:srgbClr val="FFFF00"/>
                </a:solidFill>
                <a:latin typeface="_Layiji MaHaNiYom V 1.2" pitchFamily="2" charset="0"/>
                <a:cs typeface="_Layiji MaHaNiYom V 1.2" pitchFamily="2" charset="0"/>
              </a:rPr>
              <a:t> </a:t>
            </a:r>
            <a:r>
              <a:rPr lang="th-TH" dirty="0" err="1">
                <a:solidFill>
                  <a:srgbClr val="FFFF00"/>
                </a:solidFill>
                <a:latin typeface="_Layiji MaHaNiYom V 1.2" pitchFamily="2" charset="0"/>
                <a:cs typeface="_Layiji MaHaNiYom V 1.2" pitchFamily="2" charset="0"/>
              </a:rPr>
              <a:t>Induction</a:t>
            </a:r>
            <a:r>
              <a:rPr lang="th-TH" dirty="0">
                <a:solidFill>
                  <a:srgbClr val="FFFF00"/>
                </a:solidFill>
                <a:latin typeface="_Layiji MaHaNiYom V 1.2" pitchFamily="2" charset="0"/>
                <a:cs typeface="_Layiji MaHaNiYom V 1.2" pitchFamily="2" charset="0"/>
              </a:rPr>
              <a:t>) </a:t>
            </a:r>
            <a:endParaRPr lang="th-TH" dirty="0" smtClean="0">
              <a:solidFill>
                <a:srgbClr val="FFFF00"/>
              </a:solidFill>
              <a:latin typeface="_Layiji MaHaNiYom V 1.2" pitchFamily="2" charset="0"/>
              <a:cs typeface="_Layiji MaHaNiYom V 1.2" pitchFamily="2" charset="0"/>
            </a:endParaRPr>
          </a:p>
          <a:p>
            <a:pPr algn="thaiDist"/>
            <a:r>
              <a:rPr lang="th-TH" dirty="0">
                <a:solidFill>
                  <a:srgbClr val="FFFF00"/>
                </a:solidFill>
                <a:latin typeface="_Layiji MaHaNiYom V 1.2" pitchFamily="2" charset="0"/>
                <a:cs typeface="_Layiji MaHaNiYom V 1.2" pitchFamily="2" charset="0"/>
              </a:rPr>
              <a:t> </a:t>
            </a:r>
            <a:r>
              <a:rPr lang="th-TH" dirty="0" smtClean="0">
                <a:solidFill>
                  <a:srgbClr val="FFFF00"/>
                </a:solidFill>
                <a:latin typeface="_Layiji MaHaNiYom V 1.2" pitchFamily="2" charset="0"/>
                <a:cs typeface="_Layiji MaHaNiYom V 1.2" pitchFamily="2" charset="0"/>
              </a:rPr>
              <a:t>       เช่น เหล็ก ซึ่งไม่มีสภาพความเป็นแม่เหล็ก เมื่อนำเข้าใกล้แท่งแม่เหล็กจะถูกดูดได้เพราะเหล็กถูกเหนี่ยวนำให้เป็นแม่เหล็ก</a:t>
            </a:r>
            <a:endParaRPr lang="th-TH" sz="2800" dirty="0">
              <a:solidFill>
                <a:srgbClr val="66FF33"/>
              </a:solidFill>
              <a:latin typeface="_Layiji MaHaNiYom V 1.2" pitchFamily="2" charset="0"/>
              <a:cs typeface="_Layiji MaHaNiYom V 1.2" pitchFamily="2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475656" y="332656"/>
            <a:ext cx="6121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533400" indent="-533400" algn="ctr"/>
            <a:r>
              <a:rPr lang="th-TH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_Layiji MaHaNiYom V 1.2" pitchFamily="2" charset="0"/>
                <a:cs typeface="_Layiji MaHaNiYom V 1.2" pitchFamily="2" charset="0"/>
              </a:rPr>
              <a:t>การเหนี่ยวนำแม่เหล็ก</a:t>
            </a:r>
            <a:endParaRPr lang="th-TH" sz="3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_Layiji MaHaNiYom V 1.2" pitchFamily="2" charset="0"/>
              <a:cs typeface="_Layiji MaHaNiYom V 1.2" pitchFamily="2" charset="0"/>
            </a:endParaRPr>
          </a:p>
        </p:txBody>
      </p:sp>
      <p:grpSp>
        <p:nvGrpSpPr>
          <p:cNvPr id="6" name="Group 49"/>
          <p:cNvGrpSpPr>
            <a:grpSpLocks/>
          </p:cNvGrpSpPr>
          <p:nvPr/>
        </p:nvGrpSpPr>
        <p:grpSpPr bwMode="auto">
          <a:xfrm>
            <a:off x="2555776" y="3573016"/>
            <a:ext cx="3744416" cy="2520280"/>
            <a:chOff x="930" y="210"/>
            <a:chExt cx="3719" cy="3166"/>
          </a:xfrm>
        </p:grpSpPr>
        <p:sp>
          <p:nvSpPr>
            <p:cNvPr id="7" name="Rectangle 2"/>
            <p:cNvSpPr>
              <a:spLocks noChangeArrowheads="1"/>
            </p:cNvSpPr>
            <p:nvPr/>
          </p:nvSpPr>
          <p:spPr bwMode="auto">
            <a:xfrm>
              <a:off x="1927" y="210"/>
              <a:ext cx="1814" cy="131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8" name="Line 3"/>
            <p:cNvSpPr>
              <a:spLocks noChangeShapeType="1"/>
            </p:cNvSpPr>
            <p:nvPr/>
          </p:nvSpPr>
          <p:spPr bwMode="auto">
            <a:xfrm flipV="1">
              <a:off x="2154" y="663"/>
              <a:ext cx="136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9" name="Line 4"/>
            <p:cNvSpPr>
              <a:spLocks noChangeShapeType="1"/>
            </p:cNvSpPr>
            <p:nvPr/>
          </p:nvSpPr>
          <p:spPr bwMode="auto">
            <a:xfrm>
              <a:off x="2426" y="573"/>
              <a:ext cx="46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10" name="Line 5"/>
            <p:cNvSpPr>
              <a:spLocks noChangeShapeType="1"/>
            </p:cNvSpPr>
            <p:nvPr/>
          </p:nvSpPr>
          <p:spPr bwMode="auto">
            <a:xfrm flipV="1">
              <a:off x="2336" y="981"/>
              <a:ext cx="181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11" name="Line 6"/>
            <p:cNvSpPr>
              <a:spLocks noChangeShapeType="1"/>
            </p:cNvSpPr>
            <p:nvPr/>
          </p:nvSpPr>
          <p:spPr bwMode="auto">
            <a:xfrm>
              <a:off x="2925" y="1026"/>
              <a:ext cx="2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12" name="Line 7"/>
            <p:cNvSpPr>
              <a:spLocks noChangeShapeType="1"/>
            </p:cNvSpPr>
            <p:nvPr/>
          </p:nvSpPr>
          <p:spPr bwMode="auto">
            <a:xfrm flipV="1">
              <a:off x="2789" y="663"/>
              <a:ext cx="46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13" name="Line 8"/>
            <p:cNvSpPr>
              <a:spLocks noChangeShapeType="1"/>
            </p:cNvSpPr>
            <p:nvPr/>
          </p:nvSpPr>
          <p:spPr bwMode="auto">
            <a:xfrm flipV="1">
              <a:off x="2608" y="1072"/>
              <a:ext cx="0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14" name="Line 9"/>
            <p:cNvSpPr>
              <a:spLocks noChangeShapeType="1"/>
            </p:cNvSpPr>
            <p:nvPr/>
          </p:nvSpPr>
          <p:spPr bwMode="auto">
            <a:xfrm flipV="1">
              <a:off x="2063" y="1026"/>
              <a:ext cx="0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15" name="Line 10"/>
            <p:cNvSpPr>
              <a:spLocks noChangeShapeType="1"/>
            </p:cNvSpPr>
            <p:nvPr/>
          </p:nvSpPr>
          <p:spPr bwMode="auto">
            <a:xfrm>
              <a:off x="2018" y="300"/>
              <a:ext cx="0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16" name="Line 11"/>
            <p:cNvSpPr>
              <a:spLocks noChangeShapeType="1"/>
            </p:cNvSpPr>
            <p:nvPr/>
          </p:nvSpPr>
          <p:spPr bwMode="auto">
            <a:xfrm>
              <a:off x="3379" y="391"/>
              <a:ext cx="91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17" name="Line 12"/>
            <p:cNvSpPr>
              <a:spLocks noChangeShapeType="1"/>
            </p:cNvSpPr>
            <p:nvPr/>
          </p:nvSpPr>
          <p:spPr bwMode="auto">
            <a:xfrm flipV="1">
              <a:off x="3243" y="1298"/>
              <a:ext cx="136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18" name="Line 13"/>
            <p:cNvSpPr>
              <a:spLocks noChangeShapeType="1"/>
            </p:cNvSpPr>
            <p:nvPr/>
          </p:nvSpPr>
          <p:spPr bwMode="auto">
            <a:xfrm flipH="1" flipV="1">
              <a:off x="2835" y="1208"/>
              <a:ext cx="181" cy="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19" name="Line 14"/>
            <p:cNvSpPr>
              <a:spLocks noChangeShapeType="1"/>
            </p:cNvSpPr>
            <p:nvPr/>
          </p:nvSpPr>
          <p:spPr bwMode="auto">
            <a:xfrm flipV="1">
              <a:off x="3379" y="799"/>
              <a:ext cx="45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20" name="Line 15"/>
            <p:cNvSpPr>
              <a:spLocks noChangeShapeType="1"/>
            </p:cNvSpPr>
            <p:nvPr/>
          </p:nvSpPr>
          <p:spPr bwMode="auto">
            <a:xfrm>
              <a:off x="2925" y="437"/>
              <a:ext cx="136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21" name="Line 16"/>
            <p:cNvSpPr>
              <a:spLocks noChangeShapeType="1"/>
            </p:cNvSpPr>
            <p:nvPr/>
          </p:nvSpPr>
          <p:spPr bwMode="auto">
            <a:xfrm flipH="1" flipV="1">
              <a:off x="2562" y="391"/>
              <a:ext cx="137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22" name="Line 17"/>
            <p:cNvSpPr>
              <a:spLocks noChangeShapeType="1"/>
            </p:cNvSpPr>
            <p:nvPr/>
          </p:nvSpPr>
          <p:spPr bwMode="auto">
            <a:xfrm flipH="1" flipV="1">
              <a:off x="3514" y="1162"/>
              <a:ext cx="137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23" name="Line 18"/>
            <p:cNvSpPr>
              <a:spLocks noChangeShapeType="1"/>
            </p:cNvSpPr>
            <p:nvPr/>
          </p:nvSpPr>
          <p:spPr bwMode="auto">
            <a:xfrm flipH="1" flipV="1">
              <a:off x="2290" y="1253"/>
              <a:ext cx="137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24" name="Line 19"/>
            <p:cNvSpPr>
              <a:spLocks noChangeShapeType="1"/>
            </p:cNvSpPr>
            <p:nvPr/>
          </p:nvSpPr>
          <p:spPr bwMode="auto">
            <a:xfrm flipH="1" flipV="1">
              <a:off x="3016" y="709"/>
              <a:ext cx="181" cy="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25" name="Line 20"/>
            <p:cNvSpPr>
              <a:spLocks noChangeShapeType="1"/>
            </p:cNvSpPr>
            <p:nvPr/>
          </p:nvSpPr>
          <p:spPr bwMode="auto">
            <a:xfrm flipH="1" flipV="1">
              <a:off x="2200" y="300"/>
              <a:ext cx="181" cy="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26" name="Line 21"/>
            <p:cNvSpPr>
              <a:spLocks noChangeShapeType="1"/>
            </p:cNvSpPr>
            <p:nvPr/>
          </p:nvSpPr>
          <p:spPr bwMode="auto">
            <a:xfrm flipV="1">
              <a:off x="2608" y="1298"/>
              <a:ext cx="136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27" name="Line 22"/>
            <p:cNvSpPr>
              <a:spLocks noChangeShapeType="1"/>
            </p:cNvSpPr>
            <p:nvPr/>
          </p:nvSpPr>
          <p:spPr bwMode="auto">
            <a:xfrm flipV="1">
              <a:off x="2562" y="799"/>
              <a:ext cx="136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28" name="Line 23"/>
            <p:cNvSpPr>
              <a:spLocks noChangeShapeType="1"/>
            </p:cNvSpPr>
            <p:nvPr/>
          </p:nvSpPr>
          <p:spPr bwMode="auto">
            <a:xfrm flipV="1">
              <a:off x="3515" y="573"/>
              <a:ext cx="136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29" name="Line 24"/>
            <p:cNvSpPr>
              <a:spLocks noChangeShapeType="1"/>
            </p:cNvSpPr>
            <p:nvPr/>
          </p:nvSpPr>
          <p:spPr bwMode="auto">
            <a:xfrm flipV="1">
              <a:off x="3424" y="935"/>
              <a:ext cx="136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30" name="Rectangle 25"/>
            <p:cNvSpPr>
              <a:spLocks noChangeArrowheads="1"/>
            </p:cNvSpPr>
            <p:nvPr/>
          </p:nvSpPr>
          <p:spPr bwMode="auto">
            <a:xfrm>
              <a:off x="930" y="2378"/>
              <a:ext cx="1179" cy="99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31" name="Rectangle 26"/>
            <p:cNvSpPr>
              <a:spLocks noChangeArrowheads="1"/>
            </p:cNvSpPr>
            <p:nvPr/>
          </p:nvSpPr>
          <p:spPr bwMode="auto">
            <a:xfrm>
              <a:off x="3470" y="2369"/>
              <a:ext cx="1179" cy="99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32" name="Text Box 27"/>
            <p:cNvSpPr txBox="1">
              <a:spLocks noChangeArrowheads="1"/>
            </p:cNvSpPr>
            <p:nvPr/>
          </p:nvSpPr>
          <p:spPr bwMode="auto">
            <a:xfrm>
              <a:off x="1383" y="2659"/>
              <a:ext cx="363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latin typeface="Times New Roman" pitchFamily="18" charset="0"/>
                  <a:cs typeface="Times New Roman" pitchFamily="18" charset="0"/>
                </a:rPr>
                <a:t>N</a:t>
              </a:r>
              <a:endParaRPr lang="th-TH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" name="Text Box 28"/>
            <p:cNvSpPr txBox="1">
              <a:spLocks noChangeArrowheads="1"/>
            </p:cNvSpPr>
            <p:nvPr/>
          </p:nvSpPr>
          <p:spPr bwMode="auto">
            <a:xfrm>
              <a:off x="3887" y="2632"/>
              <a:ext cx="363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latin typeface="Times New Roman" pitchFamily="18" charset="0"/>
                  <a:cs typeface="Times New Roman" pitchFamily="18" charset="0"/>
                </a:rPr>
                <a:t>S</a:t>
              </a:r>
              <a:endParaRPr lang="th-TH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" name="Line 29"/>
            <p:cNvSpPr>
              <a:spLocks noChangeShapeType="1"/>
            </p:cNvSpPr>
            <p:nvPr/>
          </p:nvSpPr>
          <p:spPr bwMode="auto">
            <a:xfrm>
              <a:off x="2118" y="2387"/>
              <a:ext cx="1338" cy="0"/>
            </a:xfrm>
            <a:prstGeom prst="line">
              <a:avLst/>
            </a:prstGeom>
            <a:noFill/>
            <a:ln w="9525">
              <a:solidFill>
                <a:srgbClr val="FF3399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35" name="Line 30"/>
            <p:cNvSpPr>
              <a:spLocks noChangeShapeType="1"/>
            </p:cNvSpPr>
            <p:nvPr/>
          </p:nvSpPr>
          <p:spPr bwMode="auto">
            <a:xfrm>
              <a:off x="2109" y="2595"/>
              <a:ext cx="1338" cy="0"/>
            </a:xfrm>
            <a:prstGeom prst="line">
              <a:avLst/>
            </a:prstGeom>
            <a:noFill/>
            <a:ln w="9525">
              <a:solidFill>
                <a:srgbClr val="FF3399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36" name="Line 31"/>
            <p:cNvSpPr>
              <a:spLocks noChangeShapeType="1"/>
            </p:cNvSpPr>
            <p:nvPr/>
          </p:nvSpPr>
          <p:spPr bwMode="auto">
            <a:xfrm>
              <a:off x="2118" y="2777"/>
              <a:ext cx="1338" cy="0"/>
            </a:xfrm>
            <a:prstGeom prst="line">
              <a:avLst/>
            </a:prstGeom>
            <a:noFill/>
            <a:ln w="9525">
              <a:solidFill>
                <a:srgbClr val="FF3399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37" name="Line 32"/>
            <p:cNvSpPr>
              <a:spLocks noChangeShapeType="1"/>
            </p:cNvSpPr>
            <p:nvPr/>
          </p:nvSpPr>
          <p:spPr bwMode="auto">
            <a:xfrm>
              <a:off x="2118" y="2967"/>
              <a:ext cx="1338" cy="0"/>
            </a:xfrm>
            <a:prstGeom prst="line">
              <a:avLst/>
            </a:prstGeom>
            <a:noFill/>
            <a:ln w="9525">
              <a:solidFill>
                <a:srgbClr val="FF3399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38" name="Line 33"/>
            <p:cNvSpPr>
              <a:spLocks noChangeShapeType="1"/>
            </p:cNvSpPr>
            <p:nvPr/>
          </p:nvSpPr>
          <p:spPr bwMode="auto">
            <a:xfrm>
              <a:off x="2109" y="3158"/>
              <a:ext cx="1338" cy="0"/>
            </a:xfrm>
            <a:prstGeom prst="line">
              <a:avLst/>
            </a:prstGeom>
            <a:noFill/>
            <a:ln w="9525">
              <a:solidFill>
                <a:srgbClr val="FF3399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39" name="Line 34"/>
            <p:cNvSpPr>
              <a:spLocks noChangeShapeType="1"/>
            </p:cNvSpPr>
            <p:nvPr/>
          </p:nvSpPr>
          <p:spPr bwMode="auto">
            <a:xfrm>
              <a:off x="2118" y="3367"/>
              <a:ext cx="1338" cy="0"/>
            </a:xfrm>
            <a:prstGeom prst="line">
              <a:avLst/>
            </a:prstGeom>
            <a:noFill/>
            <a:ln w="9525">
              <a:solidFill>
                <a:srgbClr val="FF3399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40" name="Rectangle 35"/>
            <p:cNvSpPr>
              <a:spLocks noChangeArrowheads="1"/>
            </p:cNvSpPr>
            <p:nvPr/>
          </p:nvSpPr>
          <p:spPr bwMode="auto">
            <a:xfrm>
              <a:off x="2336" y="2568"/>
              <a:ext cx="953" cy="68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41" name="Line 36"/>
            <p:cNvSpPr>
              <a:spLocks noChangeShapeType="1"/>
            </p:cNvSpPr>
            <p:nvPr/>
          </p:nvSpPr>
          <p:spPr bwMode="auto">
            <a:xfrm>
              <a:off x="2472" y="2704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42" name="Line 37"/>
            <p:cNvSpPr>
              <a:spLocks noChangeShapeType="1"/>
            </p:cNvSpPr>
            <p:nvPr/>
          </p:nvSpPr>
          <p:spPr bwMode="auto">
            <a:xfrm>
              <a:off x="2744" y="2704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43" name="Line 38"/>
            <p:cNvSpPr>
              <a:spLocks noChangeShapeType="1"/>
            </p:cNvSpPr>
            <p:nvPr/>
          </p:nvSpPr>
          <p:spPr bwMode="auto">
            <a:xfrm>
              <a:off x="3016" y="2704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44" name="Line 39"/>
            <p:cNvSpPr>
              <a:spLocks noChangeShapeType="1"/>
            </p:cNvSpPr>
            <p:nvPr/>
          </p:nvSpPr>
          <p:spPr bwMode="auto">
            <a:xfrm>
              <a:off x="2472" y="2840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45" name="Line 40"/>
            <p:cNvSpPr>
              <a:spLocks noChangeShapeType="1"/>
            </p:cNvSpPr>
            <p:nvPr/>
          </p:nvSpPr>
          <p:spPr bwMode="auto">
            <a:xfrm>
              <a:off x="2744" y="2840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46" name="Line 41"/>
            <p:cNvSpPr>
              <a:spLocks noChangeShapeType="1"/>
            </p:cNvSpPr>
            <p:nvPr/>
          </p:nvSpPr>
          <p:spPr bwMode="auto">
            <a:xfrm>
              <a:off x="2998" y="2850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47" name="Line 42"/>
            <p:cNvSpPr>
              <a:spLocks noChangeShapeType="1"/>
            </p:cNvSpPr>
            <p:nvPr/>
          </p:nvSpPr>
          <p:spPr bwMode="auto">
            <a:xfrm>
              <a:off x="2463" y="2976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48" name="Line 43"/>
            <p:cNvSpPr>
              <a:spLocks noChangeShapeType="1"/>
            </p:cNvSpPr>
            <p:nvPr/>
          </p:nvSpPr>
          <p:spPr bwMode="auto">
            <a:xfrm>
              <a:off x="2472" y="3113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49" name="Line 44"/>
            <p:cNvSpPr>
              <a:spLocks noChangeShapeType="1"/>
            </p:cNvSpPr>
            <p:nvPr/>
          </p:nvSpPr>
          <p:spPr bwMode="auto">
            <a:xfrm>
              <a:off x="2744" y="2976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50" name="Line 45"/>
            <p:cNvSpPr>
              <a:spLocks noChangeShapeType="1"/>
            </p:cNvSpPr>
            <p:nvPr/>
          </p:nvSpPr>
          <p:spPr bwMode="auto">
            <a:xfrm>
              <a:off x="2744" y="3112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51" name="Line 46"/>
            <p:cNvSpPr>
              <a:spLocks noChangeShapeType="1"/>
            </p:cNvSpPr>
            <p:nvPr/>
          </p:nvSpPr>
          <p:spPr bwMode="auto">
            <a:xfrm>
              <a:off x="3016" y="3248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52" name="Line 47"/>
            <p:cNvSpPr>
              <a:spLocks noChangeShapeType="1"/>
            </p:cNvSpPr>
            <p:nvPr/>
          </p:nvSpPr>
          <p:spPr bwMode="auto">
            <a:xfrm>
              <a:off x="3016" y="2976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53" name="Line 48"/>
            <p:cNvSpPr>
              <a:spLocks noChangeShapeType="1"/>
            </p:cNvSpPr>
            <p:nvPr/>
          </p:nvSpPr>
          <p:spPr bwMode="auto">
            <a:xfrm>
              <a:off x="3016" y="3113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th-TH"/>
            </a:p>
          </p:txBody>
        </p:sp>
      </p:grpSp>
      <p:sp>
        <p:nvSpPr>
          <p:cNvPr id="54" name="Text Box 2"/>
          <p:cNvSpPr txBox="1">
            <a:spLocks noChangeArrowheads="1"/>
          </p:cNvSpPr>
          <p:nvPr/>
        </p:nvSpPr>
        <p:spPr bwMode="auto">
          <a:xfrm>
            <a:off x="395536" y="4653136"/>
            <a:ext cx="842486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thaiDist"/>
            <a:r>
              <a:rPr lang="th-TH" dirty="0">
                <a:latin typeface="_Layiji MaHaNiYom V 1.2" pitchFamily="2" charset="0"/>
                <a:cs typeface="_Layiji MaHaNiYom V 1.2" pitchFamily="2" charset="0"/>
              </a:rPr>
              <a:t> 	</a:t>
            </a:r>
            <a:r>
              <a:rPr lang="th-TH" dirty="0" smtClean="0">
                <a:latin typeface="_Layiji MaHaNiYom V 1.2" pitchFamily="2" charset="0"/>
                <a:cs typeface="_Layiji MaHaNiYom V 1.2" pitchFamily="2" charset="0"/>
              </a:rPr>
              <a:t>นั่นคือ ขั้วเหนือของแม่เหล็กจะเหนี่ยวนำให้ ด้านใกล้ของเหล็กเป็นขั้วใต้</a:t>
            </a:r>
            <a:endParaRPr lang="th-TH" sz="2800" dirty="0">
              <a:latin typeface="_Layiji MaHaNiYom V 1.2" pitchFamily="2" charset="0"/>
              <a:cs typeface="_Layiji MaHaNiYom V 1.2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สี่เหลี่ยมผืนผ้า 49"/>
          <p:cNvSpPr/>
          <p:nvPr/>
        </p:nvSpPr>
        <p:spPr>
          <a:xfrm>
            <a:off x="755576" y="797511"/>
            <a:ext cx="813690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endParaRPr lang="th-TH" dirty="0" smtClean="0">
              <a:solidFill>
                <a:srgbClr val="FFFF00"/>
              </a:solidFill>
              <a:latin typeface="_Layiji MaHaNiYom V 1.2" pitchFamily="2" charset="0"/>
              <a:cs typeface="+mj-cs"/>
            </a:endParaRPr>
          </a:p>
          <a:p>
            <a:pPr algn="thaiDist"/>
            <a:r>
              <a:rPr lang="th-TH" dirty="0" smtClean="0">
                <a:solidFill>
                  <a:srgbClr val="FFFF00"/>
                </a:solidFill>
                <a:latin typeface="_Layiji MaHaNiYom V 1.2" pitchFamily="2" charset="0"/>
                <a:cs typeface="+mj-cs"/>
              </a:rPr>
              <a:t> ค่าของ    จะบอกถึงความแรงของแม่เหล็ก หรือความเข้มของสนามแม่เหล็ก ถ้า    มีค่ามาก แสดงว่า แม่เหล็กมีความแรงมาก หรือมีความเข้มของสนามแม่เหล็กสูงนั่นเอง ค่าของ     มีหน่วยเป็น </a:t>
            </a:r>
            <a:r>
              <a:rPr lang="th-TH" dirty="0" err="1" smtClean="0">
                <a:solidFill>
                  <a:srgbClr val="FFFF00"/>
                </a:solidFill>
                <a:latin typeface="_Layiji MaHaNiYom V 1.2" pitchFamily="2" charset="0"/>
                <a:cs typeface="+mj-cs"/>
              </a:rPr>
              <a:t>นิว</a:t>
            </a:r>
            <a:r>
              <a:rPr lang="th-TH" dirty="0" smtClean="0">
                <a:solidFill>
                  <a:srgbClr val="FFFF00"/>
                </a:solidFill>
                <a:latin typeface="_Layiji MaHaNiYom V 1.2" pitchFamily="2" charset="0"/>
                <a:cs typeface="+mj-cs"/>
              </a:rPr>
              <a:t>ตันต่อ</a:t>
            </a:r>
            <a:r>
              <a:rPr lang="th-TH" dirty="0" err="1" smtClean="0">
                <a:solidFill>
                  <a:srgbClr val="FFFF00"/>
                </a:solidFill>
                <a:latin typeface="_Layiji MaHaNiYom V 1.2" pitchFamily="2" charset="0"/>
                <a:cs typeface="+mj-cs"/>
              </a:rPr>
              <a:t>แอมป์แปร์</a:t>
            </a:r>
            <a:r>
              <a:rPr lang="th-TH" dirty="0" smtClean="0">
                <a:solidFill>
                  <a:srgbClr val="FFFF00"/>
                </a:solidFill>
                <a:latin typeface="_Layiji MaHaNiYom V 1.2" pitchFamily="2" charset="0"/>
                <a:cs typeface="+mj-cs"/>
              </a:rPr>
              <a:t> หรือ   เทสลา (</a:t>
            </a:r>
            <a:r>
              <a:rPr lang="th-TH" dirty="0" err="1" smtClean="0">
                <a:solidFill>
                  <a:srgbClr val="FFFF00"/>
                </a:solidFill>
                <a:latin typeface="_Layiji MaHaNiYom V 1.2" pitchFamily="2" charset="0"/>
                <a:cs typeface="+mj-cs"/>
              </a:rPr>
              <a:t>Tesla</a:t>
            </a:r>
            <a:r>
              <a:rPr lang="th-TH" dirty="0" smtClean="0">
                <a:solidFill>
                  <a:srgbClr val="FFFF00"/>
                </a:solidFill>
                <a:latin typeface="_Layiji MaHaNiYom V 1.2" pitchFamily="2" charset="0"/>
                <a:cs typeface="+mj-cs"/>
              </a:rPr>
              <a:t>) โดยอาจมีหน่วยอื่นอีก คือ </a:t>
            </a:r>
            <a:r>
              <a:rPr lang="th-TH" dirty="0" err="1" smtClean="0">
                <a:solidFill>
                  <a:srgbClr val="FFFF00"/>
                </a:solidFill>
                <a:latin typeface="_Layiji MaHaNiYom V 1.2" pitchFamily="2" charset="0"/>
                <a:cs typeface="+mj-cs"/>
              </a:rPr>
              <a:t>เว</a:t>
            </a:r>
            <a:r>
              <a:rPr lang="th-TH" dirty="0" smtClean="0">
                <a:solidFill>
                  <a:srgbClr val="FFFF00"/>
                </a:solidFill>
                <a:latin typeface="_Layiji MaHaNiYom V 1.2" pitchFamily="2" charset="0"/>
                <a:cs typeface="+mj-cs"/>
              </a:rPr>
              <a:t>เบอร์ต่อตารางเมตร และ </a:t>
            </a:r>
            <a:r>
              <a:rPr lang="th-TH" dirty="0" err="1" smtClean="0">
                <a:solidFill>
                  <a:srgbClr val="FFFF00"/>
                </a:solidFill>
                <a:latin typeface="_Layiji MaHaNiYom V 1.2" pitchFamily="2" charset="0"/>
                <a:cs typeface="+mj-cs"/>
              </a:rPr>
              <a:t>เกาส์</a:t>
            </a:r>
            <a:r>
              <a:rPr lang="th-TH" dirty="0" smtClean="0">
                <a:solidFill>
                  <a:srgbClr val="FFFF00"/>
                </a:solidFill>
                <a:latin typeface="_Layiji MaHaNiYom V 1.2" pitchFamily="2" charset="0"/>
                <a:cs typeface="+mj-cs"/>
              </a:rPr>
              <a:t> โดยที่</a:t>
            </a:r>
          </a:p>
          <a:p>
            <a:pPr algn="thaiDist"/>
            <a:r>
              <a:rPr lang="en-US" sz="2400" dirty="0" smtClean="0">
                <a:solidFill>
                  <a:srgbClr val="FFFF00"/>
                </a:solidFill>
                <a:latin typeface="_Layiji MaHaNiYom V 1.2" pitchFamily="2" charset="0"/>
                <a:cs typeface="+mj-cs"/>
              </a:rPr>
              <a:t>      </a:t>
            </a:r>
            <a:r>
              <a:rPr lang="en-US" dirty="0">
                <a:solidFill>
                  <a:srgbClr val="FFFF00"/>
                </a:solidFill>
                <a:latin typeface="_Layiji MaHaNiYom V 1.2" pitchFamily="2" charset="0"/>
                <a:cs typeface="+mj-cs"/>
              </a:rPr>
              <a:t>	1 Tesla   </a:t>
            </a:r>
            <a:r>
              <a:rPr lang="th-TH" dirty="0">
                <a:solidFill>
                  <a:srgbClr val="FFFF00"/>
                </a:solidFill>
                <a:latin typeface="_Layiji MaHaNiYom V 1.2" pitchFamily="2" charset="0"/>
                <a:cs typeface="+mj-cs"/>
              </a:rPr>
              <a:t>=      1     </a:t>
            </a:r>
            <a:r>
              <a:rPr lang="en-US" dirty="0">
                <a:solidFill>
                  <a:srgbClr val="FFFF00"/>
                </a:solidFill>
                <a:latin typeface="_Layiji MaHaNiYom V 1.2" pitchFamily="2" charset="0"/>
                <a:cs typeface="+mj-cs"/>
              </a:rPr>
              <a:t>Weber/m</a:t>
            </a:r>
            <a:r>
              <a:rPr lang="en-US" baseline="30000" dirty="0">
                <a:solidFill>
                  <a:srgbClr val="FFFF00"/>
                </a:solidFill>
                <a:latin typeface="_Layiji MaHaNiYom V 1.2" pitchFamily="2" charset="0"/>
                <a:cs typeface="+mj-cs"/>
              </a:rPr>
              <a:t>2</a:t>
            </a:r>
            <a:r>
              <a:rPr lang="th-TH" dirty="0">
                <a:solidFill>
                  <a:srgbClr val="FFFF00"/>
                </a:solidFill>
                <a:latin typeface="_Layiji MaHaNiYom V 1.2" pitchFamily="2" charset="0"/>
                <a:cs typeface="+mj-cs"/>
              </a:rPr>
              <a:t>	</a:t>
            </a:r>
            <a:r>
              <a:rPr lang="en-US" dirty="0">
                <a:solidFill>
                  <a:srgbClr val="FFFF00"/>
                </a:solidFill>
                <a:latin typeface="_Layiji MaHaNiYom V 1.2" pitchFamily="2" charset="0"/>
                <a:cs typeface="+mj-cs"/>
              </a:rPr>
              <a:t>     =	10</a:t>
            </a:r>
            <a:r>
              <a:rPr lang="en-US" baseline="30000" dirty="0">
                <a:solidFill>
                  <a:srgbClr val="FFFF00"/>
                </a:solidFill>
                <a:latin typeface="_Layiji MaHaNiYom V 1.2" pitchFamily="2" charset="0"/>
                <a:cs typeface="+mj-cs"/>
              </a:rPr>
              <a:t>4</a:t>
            </a:r>
            <a:r>
              <a:rPr lang="en-US" dirty="0">
                <a:solidFill>
                  <a:srgbClr val="FFFF00"/>
                </a:solidFill>
                <a:latin typeface="_Layiji MaHaNiYom V 1.2" pitchFamily="2" charset="0"/>
                <a:cs typeface="+mj-cs"/>
              </a:rPr>
              <a:t> Gauss</a:t>
            </a:r>
            <a:r>
              <a:rPr lang="th-TH" dirty="0">
                <a:solidFill>
                  <a:srgbClr val="FFFF00"/>
                </a:solidFill>
                <a:latin typeface="_Layiji MaHaNiYom V 1.2" pitchFamily="2" charset="0"/>
                <a:cs typeface="+mj-cs"/>
              </a:rPr>
              <a:t> </a:t>
            </a:r>
            <a:endParaRPr lang="th-TH" dirty="0" smtClean="0">
              <a:solidFill>
                <a:srgbClr val="FFFF00"/>
              </a:solidFill>
              <a:latin typeface="_Layiji MaHaNiYom V 1.2" pitchFamily="2" charset="0"/>
              <a:cs typeface="+mj-cs"/>
            </a:endParaRPr>
          </a:p>
        </p:txBody>
      </p:sp>
      <p:graphicFrame>
        <p:nvGraphicFramePr>
          <p:cNvPr id="819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8139251"/>
              </p:ext>
            </p:extLst>
          </p:nvPr>
        </p:nvGraphicFramePr>
        <p:xfrm>
          <a:off x="1547664" y="1276361"/>
          <a:ext cx="268288" cy="334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8" name="Equation" r:id="rId3" imgW="152334" imgH="190417" progId="Equation.3">
                  <p:embed/>
                </p:oleObj>
              </mc:Choice>
              <mc:Fallback>
                <p:oleObj name="Equation" r:id="rId3" imgW="152334" imgH="190417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664" y="1276361"/>
                        <a:ext cx="268288" cy="334962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6462725"/>
              </p:ext>
            </p:extLst>
          </p:nvPr>
        </p:nvGraphicFramePr>
        <p:xfrm>
          <a:off x="8316416" y="1667948"/>
          <a:ext cx="268288" cy="334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9" name="Equation" r:id="rId5" imgW="152334" imgH="190417" progId="Equation.3">
                  <p:embed/>
                </p:oleObj>
              </mc:Choice>
              <mc:Fallback>
                <p:oleObj name="Equation" r:id="rId5" imgW="152334" imgH="190417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6416" y="1667948"/>
                        <a:ext cx="268288" cy="334962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" name="Text Box 2"/>
          <p:cNvSpPr txBox="1">
            <a:spLocks noChangeArrowheads="1"/>
          </p:cNvSpPr>
          <p:nvPr/>
        </p:nvSpPr>
        <p:spPr bwMode="auto">
          <a:xfrm>
            <a:off x="1475656" y="332656"/>
            <a:ext cx="6121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533400" indent="-533400" algn="ctr"/>
            <a:r>
              <a:rPr lang="th-TH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_Layiji MaHaNiYom V 1.2" pitchFamily="2" charset="0"/>
                <a:cs typeface="_Layiji MaHaNiYom V 1.2" pitchFamily="2" charset="0"/>
              </a:rPr>
              <a:t>ความเข้มสนามแม่เหล็ก (</a:t>
            </a:r>
            <a:r>
              <a:rPr lang="en-US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_Layiji MaHaNiYom V 1.2" pitchFamily="2" charset="0"/>
                <a:cs typeface="_Layiji MaHaNiYom V 1.2" pitchFamily="2" charset="0"/>
              </a:rPr>
              <a:t>B</a:t>
            </a:r>
            <a:r>
              <a:rPr lang="th-TH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_Layiji MaHaNiYom V 1.2" pitchFamily="2" charset="0"/>
                <a:cs typeface="_Layiji MaHaNiYom V 1.2" pitchFamily="2" charset="0"/>
              </a:rPr>
              <a:t>)</a:t>
            </a:r>
            <a:endParaRPr lang="th-TH" sz="3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_Layiji MaHaNiYom V 1.2" pitchFamily="2" charset="0"/>
              <a:cs typeface="_Layiji MaHaNiYom V 1.2" pitchFamily="2" charset="0"/>
            </a:endParaRPr>
          </a:p>
        </p:txBody>
      </p:sp>
      <p:sp>
        <p:nvSpPr>
          <p:cNvPr id="54" name="สี่เหลี่ยมผืนผ้า 53"/>
          <p:cNvSpPr/>
          <p:nvPr/>
        </p:nvSpPr>
        <p:spPr>
          <a:xfrm>
            <a:off x="5580112" y="4653136"/>
            <a:ext cx="10791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  <a:latin typeface="_Layiji MaHaNiYom V 1.2" pitchFamily="2" charset="0"/>
                <a:cs typeface="_Layiji MaHaNiYom V 1.2" pitchFamily="2" charset="0"/>
              </a:rPr>
              <a:t>B= </a:t>
            </a:r>
            <a:r>
              <a:rPr lang="en-US" b="1" dirty="0" smtClean="0">
                <a:solidFill>
                  <a:schemeClr val="accent2"/>
                </a:solidFill>
                <a:latin typeface="Cordia New" pitchFamily="34" charset="-34"/>
                <a:cs typeface="Cordia New" pitchFamily="34" charset="-34"/>
              </a:rPr>
              <a:t>Ø</a:t>
            </a:r>
            <a:r>
              <a:rPr lang="en-US" b="1" dirty="0">
                <a:solidFill>
                  <a:schemeClr val="accent2"/>
                </a:solidFill>
                <a:latin typeface="_Layiji MaHaNiYom V 1.2" pitchFamily="2" charset="0"/>
                <a:cs typeface="_Layiji MaHaNiYom V 1.2" pitchFamily="2" charset="0"/>
              </a:rPr>
              <a:t>/A</a:t>
            </a:r>
            <a:endParaRPr lang="th-TH" dirty="0"/>
          </a:p>
        </p:txBody>
      </p:sp>
      <p:pic>
        <p:nvPicPr>
          <p:cNvPr id="55" name="Picture 4" descr="magnetic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1043608" y="4221088"/>
            <a:ext cx="4248472" cy="1322535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427168" cy="1143000"/>
          </a:xfrm>
        </p:spPr>
        <p:txBody>
          <a:bodyPr/>
          <a:lstStyle/>
          <a:p>
            <a:r>
              <a:rPr lang="th-TH" dirty="0" err="1">
                <a:latin typeface="_Layiji MaHaNiYom V 1.2" pitchFamily="2" charset="0"/>
                <a:cs typeface="_Layiji MaHaNiYom V 1.2" pitchFamily="2" charset="0"/>
              </a:rPr>
              <a:t>ฟลักซ์</a:t>
            </a:r>
            <a:r>
              <a:rPr lang="th-TH" dirty="0">
                <a:latin typeface="_Layiji MaHaNiYom V 1.2" pitchFamily="2" charset="0"/>
                <a:cs typeface="_Layiji MaHaNiYom V 1.2" pitchFamily="2" charset="0"/>
              </a:rPr>
              <a:t>แม่เหล็ก </a:t>
            </a:r>
            <a:r>
              <a:rPr lang="en-US" dirty="0">
                <a:latin typeface="_Layiji MaHaNiYom V 1.2" pitchFamily="2" charset="0"/>
                <a:cs typeface="_Layiji MaHaNiYom V 1.2" pitchFamily="2" charset="0"/>
              </a:rPr>
              <a:t>(Magnetic Flux)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67544" y="1484784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r>
              <a:rPr kumimoji="0" lang="th-TH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_Layiji MaHaNiYom V 1.2" pitchFamily="2" charset="0"/>
                <a:cs typeface="_Layiji MaHaNiYom V 1.2" pitchFamily="2" charset="0"/>
              </a:rPr>
              <a:t>ถ้าพิจารณาพื้นที่ในบริเวณที่มีสนามแม่เหล็ก เรียกเส้นสนามแม่เหล็กที่ผ่านพื้นที่นี้ว่า </a:t>
            </a:r>
            <a:r>
              <a:rPr kumimoji="0" lang="th-TH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_Layiji MaHaNiYom V 1.2" pitchFamily="2" charset="0"/>
                <a:cs typeface="_Layiji MaHaNiYom V 1.2" pitchFamily="2" charset="0"/>
              </a:rPr>
              <a:t>ฟลักซ์</a:t>
            </a:r>
            <a:r>
              <a:rPr kumimoji="0" lang="th-TH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_Layiji MaHaNiYom V 1.2" pitchFamily="2" charset="0"/>
                <a:cs typeface="_Layiji MaHaNiYom V 1.2" pitchFamily="2" charset="0"/>
              </a:rPr>
              <a:t>แม่เหล็ก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_Layiji MaHaNiYom V 1.2" pitchFamily="2" charset="0"/>
                <a:cs typeface="_Layiji MaHaNiYom V 1.2" pitchFamily="2" charset="0"/>
              </a:rPr>
              <a:t>(magnetic flux)</a:t>
            </a: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r>
              <a:rPr kumimoji="0" lang="th-TH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_Layiji MaHaNiYom V 1.2" pitchFamily="2" charset="0"/>
                <a:cs typeface="_Layiji MaHaNiYom V 1.2" pitchFamily="2" charset="0"/>
              </a:rPr>
              <a:t>ให้ </a:t>
            </a:r>
            <a:r>
              <a:rPr kumimoji="0" lang="en-US" sz="3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F</a:t>
            </a:r>
            <a:r>
              <a:rPr kumimoji="0" lang="th-TH" sz="3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th-TH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th-TH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_Layiji MaHaNiYom V 1.2" pitchFamily="2" charset="0"/>
                <a:cs typeface="_Layiji MaHaNiYom V 1.2" pitchFamily="2" charset="0"/>
              </a:rPr>
              <a:t>เป็นขนาด</a:t>
            </a:r>
            <a:r>
              <a:rPr kumimoji="0" lang="th-TH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_Layiji MaHaNiYom V 1.2" pitchFamily="2" charset="0"/>
                <a:cs typeface="_Layiji MaHaNiYom V 1.2" pitchFamily="2" charset="0"/>
              </a:rPr>
              <a:t>ของฟลักซ์</a:t>
            </a:r>
            <a:r>
              <a:rPr kumimoji="0" lang="th-TH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_Layiji MaHaNiYom V 1.2" pitchFamily="2" charset="0"/>
                <a:cs typeface="_Layiji MaHaNiYom V 1.2" pitchFamily="2" charset="0"/>
              </a:rPr>
              <a:t>แม่เหล็กที่ผ่านพื้นที่ มีหน่วย </a:t>
            </a:r>
            <a:r>
              <a:rPr kumimoji="0" lang="th-TH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_Layiji MaHaNiYom V 1.2" pitchFamily="2" charset="0"/>
                <a:cs typeface="_Layiji MaHaNiYom V 1.2" pitchFamily="2" charset="0"/>
              </a:rPr>
              <a:t>เว</a:t>
            </a:r>
            <a:r>
              <a:rPr kumimoji="0" lang="th-TH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_Layiji MaHaNiYom V 1.2" pitchFamily="2" charset="0"/>
                <a:cs typeface="_Layiji MaHaNiYom V 1.2" pitchFamily="2" charset="0"/>
              </a:rPr>
              <a:t>เบอร์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_Layiji MaHaNiYom V 1.2" pitchFamily="2" charset="0"/>
                <a:cs typeface="_Layiji MaHaNiYom V 1.2" pitchFamily="2" charset="0"/>
              </a:rPr>
              <a:t>(</a:t>
            </a: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_Layiji MaHaNiYom V 1.2" pitchFamily="2" charset="0"/>
                <a:cs typeface="_Layiji MaHaNiYom V 1.2" pitchFamily="2" charset="0"/>
              </a:rPr>
              <a:t>weber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_Layiji MaHaNiYom V 1.2" pitchFamily="2" charset="0"/>
                <a:cs typeface="_Layiji MaHaNiYom V 1.2" pitchFamily="2" charset="0"/>
              </a:rPr>
              <a:t>)</a:t>
            </a: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_Layiji MaHaNiYom V 1.2" pitchFamily="2" charset="0"/>
                <a:cs typeface="_Layiji MaHaNiYom V 1.2" pitchFamily="2" charset="0"/>
              </a:rPr>
              <a:t>A </a:t>
            </a:r>
            <a:r>
              <a:rPr kumimoji="0" lang="th-TH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_Layiji MaHaNiYom V 1.2" pitchFamily="2" charset="0"/>
                <a:cs typeface="_Layiji MaHaNiYom V 1.2" pitchFamily="2" charset="0"/>
              </a:rPr>
              <a:t>เป็นพื้นที่ที่ตั้งฉาก</a:t>
            </a:r>
            <a:r>
              <a:rPr kumimoji="0" lang="th-TH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_Layiji MaHaNiYom V 1.2" pitchFamily="2" charset="0"/>
                <a:cs typeface="_Layiji MaHaNiYom V 1.2" pitchFamily="2" charset="0"/>
              </a:rPr>
              <a:t>กับฟลักซ์</a:t>
            </a:r>
            <a:r>
              <a:rPr kumimoji="0" lang="th-TH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_Layiji MaHaNiYom V 1.2" pitchFamily="2" charset="0"/>
                <a:cs typeface="_Layiji MaHaNiYom V 1.2" pitchFamily="2" charset="0"/>
              </a:rPr>
              <a:t>แม่เหล็ก มีหน่วยเป็นตารางเมตร</a:t>
            </a: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_Layiji MaHaNiYom V 1.2" pitchFamily="2" charset="0"/>
                <a:cs typeface="_Layiji MaHaNiYom V 1.2" pitchFamily="2" charset="0"/>
              </a:rPr>
              <a:t>B </a:t>
            </a:r>
            <a:r>
              <a:rPr kumimoji="0" lang="th-TH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_Layiji MaHaNiYom V 1.2" pitchFamily="2" charset="0"/>
                <a:cs typeface="_Layiji MaHaNiYom V 1.2" pitchFamily="2" charset="0"/>
              </a:rPr>
              <a:t>เป็นความ</a:t>
            </a:r>
            <a:r>
              <a:rPr kumimoji="0" lang="th-TH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_Layiji MaHaNiYom V 1.2" pitchFamily="2" charset="0"/>
                <a:cs typeface="_Layiji MaHaNiYom V 1.2" pitchFamily="2" charset="0"/>
              </a:rPr>
              <a:t>หนาแน่นฟลักซ์</a:t>
            </a:r>
            <a:r>
              <a:rPr kumimoji="0" lang="th-TH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_Layiji MaHaNiYom V 1.2" pitchFamily="2" charset="0"/>
                <a:cs typeface="_Layiji MaHaNiYom V 1.2" pitchFamily="2" charset="0"/>
              </a:rPr>
              <a:t>แม่เหล็ก  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 = </a:t>
            </a: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F</a:t>
            </a:r>
            <a:r>
              <a:rPr kumimoji="0" lang="th-TH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/A  </a:t>
            </a:r>
            <a:r>
              <a:rPr kumimoji="0" lang="th-TH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_Layiji MaHaNiYom V 1.2" pitchFamily="2" charset="0"/>
                <a:cs typeface="_Layiji MaHaNiYom V 1.2" pitchFamily="2" charset="0"/>
              </a:rPr>
              <a:t>หน่วย</a:t>
            </a:r>
            <a:r>
              <a:rPr kumimoji="0" lang="th-TH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_Layiji MaHaNiYom V 1.2" pitchFamily="2" charset="0"/>
                <a:cs typeface="_Layiji MaHaNiYom V 1.2" pitchFamily="2" charset="0"/>
              </a:rPr>
              <a:t>เป็นเว</a:t>
            </a:r>
            <a:r>
              <a:rPr kumimoji="0" lang="th-TH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_Layiji MaHaNiYom V 1.2" pitchFamily="2" charset="0"/>
                <a:cs typeface="_Layiji MaHaNiYom V 1.2" pitchFamily="2" charset="0"/>
              </a:rPr>
              <a:t>เบอร์ต่อตารางเมตรหรือเทสลา 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_Layiji MaHaNiYom V 1.2" pitchFamily="2" charset="0"/>
                <a:cs typeface="_Layiji MaHaNiYom V 1.2" pitchFamily="2" charset="0"/>
              </a:rPr>
              <a:t>(</a:t>
            </a: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_Layiji MaHaNiYom V 1.2" pitchFamily="2" charset="0"/>
                <a:cs typeface="_Layiji MaHaNiYom V 1.2" pitchFamily="2" charset="0"/>
              </a:rPr>
              <a:t>tesla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_Layiji MaHaNiYom V 1.2" pitchFamily="2" charset="0"/>
                <a:cs typeface="_Layiji MaHaNiYom V 1.2" pitchFamily="2" charset="0"/>
              </a:rPr>
              <a:t>  T)</a:t>
            </a:r>
            <a:endParaRPr kumimoji="0" lang="en-US" sz="3000" b="0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_Layiji MaHaNiYom V 1.2" pitchFamily="2" charset="0"/>
              <a:cs typeface="_Layiji MaHaNiYom V 1.2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836712"/>
            <a:ext cx="8515350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รูปภาพ 4" descr="imagesCAJ1UAGQ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11960" y="5661248"/>
            <a:ext cx="936104" cy="10575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010_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908720"/>
            <a:ext cx="6984776" cy="4968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835696" y="332656"/>
            <a:ext cx="604867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4000" b="1" dirty="0">
                <a:solidFill>
                  <a:srgbClr val="66FF33"/>
                </a:solidFill>
                <a:latin typeface="_Layiji MaHaNiYom V 1.2" pitchFamily="2" charset="0"/>
                <a:cs typeface="_Layiji MaHaNiYom V 1.2" pitchFamily="2" charset="0"/>
              </a:rPr>
              <a:t>แม่เหล็กยกของ </a:t>
            </a:r>
            <a:r>
              <a:rPr lang="en-US" sz="4000" b="1" dirty="0">
                <a:solidFill>
                  <a:srgbClr val="66FF33"/>
                </a:solidFill>
                <a:latin typeface="_Layiji MaHaNiYom V 1.2" pitchFamily="2" charset="0"/>
                <a:cs typeface="_Layiji MaHaNiYom V 1.2" pitchFamily="2" charset="0"/>
              </a:rPr>
              <a:t>(Lifting magnets)</a:t>
            </a:r>
            <a:endParaRPr lang="th-TH" sz="4000" b="1" dirty="0">
              <a:solidFill>
                <a:srgbClr val="66FF33"/>
              </a:solidFill>
              <a:latin typeface="_Layiji MaHaNiYom V 1.2" pitchFamily="2" charset="0"/>
              <a:cs typeface="_Layiji MaHaNiYom V 1.2" pitchFamily="2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475656" y="332656"/>
            <a:ext cx="6121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533400" indent="-533400" algn="ctr"/>
            <a:r>
              <a:rPr lang="th-TH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_Layiji MaHaNiYom V 1.2" pitchFamily="2" charset="0"/>
                <a:cs typeface="_Layiji MaHaNiYom V 1.2" pitchFamily="2" charset="0"/>
              </a:rPr>
              <a:t>จุดสะเทิน</a:t>
            </a:r>
            <a:endParaRPr lang="th-TH" sz="3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_Layiji MaHaNiYom V 1.2" pitchFamily="2" charset="0"/>
              <a:cs typeface="_Layiji MaHaNiYom V 1.2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1124744"/>
            <a:ext cx="837440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 smtClean="0">
                <a:latin typeface="_Layiji MaHaNiYom V 1.2" pitchFamily="2" charset="0"/>
                <a:cs typeface="_Layiji MaHaNiYom V 1.2" pitchFamily="2" charset="0"/>
              </a:rPr>
              <a:t>จุดสะเทินในสนามแม่เหล็ก  คือ จุดที่มีความเข้มสนามแม่เหล็กหักล้างกันจนเป็นศูนย์</a:t>
            </a:r>
          </a:p>
          <a:p>
            <a:r>
              <a:rPr lang="th-TH" dirty="0">
                <a:latin typeface="_Layiji MaHaNiYom V 1.2" pitchFamily="2" charset="0"/>
                <a:cs typeface="_Layiji MaHaNiYom V 1.2" pitchFamily="2" charset="0"/>
              </a:rPr>
              <a:t> </a:t>
            </a:r>
            <a:r>
              <a:rPr lang="th-TH" dirty="0" smtClean="0">
                <a:latin typeface="_Layiji MaHaNiYom V 1.2" pitchFamily="2" charset="0"/>
                <a:cs typeface="_Layiji MaHaNiYom V 1.2" pitchFamily="2" charset="0"/>
              </a:rPr>
              <a:t>     </a:t>
            </a:r>
            <a:r>
              <a:rPr lang="en-US" dirty="0" smtClean="0">
                <a:latin typeface="_Layiji MaHaNiYom V 1.2" pitchFamily="2" charset="0"/>
                <a:cs typeface="_Layiji MaHaNiYom V 1.2" pitchFamily="2" charset="0"/>
              </a:rPr>
              <a:t>- </a:t>
            </a:r>
            <a:r>
              <a:rPr lang="th-TH" dirty="0" smtClean="0">
                <a:latin typeface="_Layiji MaHaNiYom V 1.2" pitchFamily="2" charset="0"/>
                <a:cs typeface="_Layiji MaHaNiYom V 1.2" pitchFamily="2" charset="0"/>
              </a:rPr>
              <a:t>จุดสะเทินที่เกิดจากแท่งแม่เหล็ก โดยไม่เกี่ยวข้องกับสนามแม่เหล็กโลก</a:t>
            </a:r>
          </a:p>
          <a:p>
            <a:r>
              <a:rPr lang="th-TH" dirty="0">
                <a:latin typeface="_Layiji MaHaNiYom V 1.2" pitchFamily="2" charset="0"/>
                <a:cs typeface="_Layiji MaHaNiYom V 1.2" pitchFamily="2" charset="0"/>
              </a:rPr>
              <a:t> </a:t>
            </a:r>
            <a:r>
              <a:rPr lang="th-TH" dirty="0" smtClean="0">
                <a:latin typeface="_Layiji MaHaNiYom V 1.2" pitchFamily="2" charset="0"/>
                <a:cs typeface="_Layiji MaHaNiYom V 1.2" pitchFamily="2" charset="0"/>
              </a:rPr>
              <a:t>     </a:t>
            </a:r>
            <a:r>
              <a:rPr lang="en-US" dirty="0" smtClean="0">
                <a:latin typeface="_Layiji MaHaNiYom V 1.2" pitchFamily="2" charset="0"/>
                <a:cs typeface="_Layiji MaHaNiYom V 1.2" pitchFamily="2" charset="0"/>
              </a:rPr>
              <a:t>-</a:t>
            </a:r>
            <a:r>
              <a:rPr lang="th-TH" dirty="0" smtClean="0">
                <a:latin typeface="_Layiji MaHaNiYom V 1.2" pitchFamily="2" charset="0"/>
                <a:cs typeface="_Layiji MaHaNiYom V 1.2" pitchFamily="2" charset="0"/>
              </a:rPr>
              <a:t> จุดสะเทินเกิดจากแท่งแม่เหล็ก  โดยมีสนามแม่เหล็กโลกมาเกี่ยวข้อง</a:t>
            </a:r>
            <a:endParaRPr lang="th-TH" dirty="0">
              <a:latin typeface="_Layiji MaHaNiYom V 1.2" pitchFamily="2" charset="0"/>
              <a:cs typeface="_Layiji MaHaNiYom V 1.2" pitchFamily="2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2924944"/>
            <a:ext cx="3543300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IMG_1898.JPG"/>
          <p:cNvPicPr>
            <a:picLocks noChangeAspect="1"/>
          </p:cNvPicPr>
          <p:nvPr/>
        </p:nvPicPr>
        <p:blipFill>
          <a:blip r:embed="rId2" cstate="print"/>
          <a:srcRect l="8571" t="11429" r="8571" b="8571"/>
          <a:stretch>
            <a:fillRect/>
          </a:stretch>
        </p:blipFill>
        <p:spPr>
          <a:xfrm>
            <a:off x="1115616" y="548680"/>
            <a:ext cx="3182068" cy="2304256"/>
          </a:xfrm>
          <a:prstGeom prst="rect">
            <a:avLst/>
          </a:prstGeom>
        </p:spPr>
      </p:pic>
      <p:pic>
        <p:nvPicPr>
          <p:cNvPr id="5" name="รูปภาพ 4" descr="IMG_1899.JPG"/>
          <p:cNvPicPr>
            <a:picLocks noChangeAspect="1"/>
          </p:cNvPicPr>
          <p:nvPr/>
        </p:nvPicPr>
        <p:blipFill>
          <a:blip r:embed="rId3" cstate="print"/>
          <a:srcRect t="21369" b="10964"/>
          <a:stretch>
            <a:fillRect/>
          </a:stretch>
        </p:blipFill>
        <p:spPr>
          <a:xfrm>
            <a:off x="4283968" y="548680"/>
            <a:ext cx="3960440" cy="2304256"/>
          </a:xfrm>
          <a:prstGeom prst="rect">
            <a:avLst/>
          </a:prstGeom>
        </p:spPr>
      </p:pic>
      <p:pic>
        <p:nvPicPr>
          <p:cNvPr id="6" name="รูปภาพ 5" descr="IMG_19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07704" y="3789040"/>
            <a:ext cx="3672408" cy="2021886"/>
          </a:xfrm>
          <a:prstGeom prst="rect">
            <a:avLst/>
          </a:prstGeom>
        </p:spPr>
      </p:pic>
      <p:pic>
        <p:nvPicPr>
          <p:cNvPr id="7" name="รูปภาพ 6" descr="IMG_1901.JPG"/>
          <p:cNvPicPr>
            <a:picLocks noChangeAspect="1"/>
          </p:cNvPicPr>
          <p:nvPr/>
        </p:nvPicPr>
        <p:blipFill>
          <a:blip r:embed="rId5" cstate="print"/>
          <a:srcRect l="26711" r="6513"/>
          <a:stretch>
            <a:fillRect/>
          </a:stretch>
        </p:blipFill>
        <p:spPr>
          <a:xfrm>
            <a:off x="5508104" y="3789040"/>
            <a:ext cx="1800200" cy="2021886"/>
          </a:xfrm>
          <a:prstGeom prst="rect">
            <a:avLst/>
          </a:prstGeom>
        </p:spPr>
      </p:pic>
      <p:sp>
        <p:nvSpPr>
          <p:cNvPr id="8" name="สี่เหลี่ยมผืนผ้า 7"/>
          <p:cNvSpPr/>
          <p:nvPr/>
        </p:nvSpPr>
        <p:spPr>
          <a:xfrm>
            <a:off x="1475656" y="2996952"/>
            <a:ext cx="71287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 smtClean="0">
                <a:solidFill>
                  <a:srgbClr val="FFFF00"/>
                </a:solidFill>
                <a:latin typeface="_Layiji MaHaNiYom V 1.2" pitchFamily="2" charset="0"/>
                <a:cs typeface="_Layiji MaHaNiYom V 1.2" pitchFamily="2" charset="0"/>
              </a:rPr>
              <a:t>จุดสะเทินที่เกิดจากแท่งแม่เหล็ก โดยไม่เกี่ยวข้องกับสนามแม่เหล็กโลก</a:t>
            </a:r>
            <a:endParaRPr lang="th-TH" dirty="0">
              <a:solidFill>
                <a:srgbClr val="FFFF00"/>
              </a:solidFill>
              <a:latin typeface="_Layiji MaHaNiYom V 1.2" pitchFamily="2" charset="0"/>
              <a:cs typeface="_Layiji MaHaNiYom V 1.2" pitchFamily="2" charset="0"/>
            </a:endParaRP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1547664" y="5877272"/>
            <a:ext cx="69847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 smtClean="0">
                <a:latin typeface="_Layiji MaHaNiYom V 1.2" pitchFamily="2" charset="0"/>
                <a:cs typeface="_Layiji MaHaNiYom V 1.2" pitchFamily="2" charset="0"/>
              </a:rPr>
              <a:t>จุดสะเทินเกิดจากแท่งแม่เหล็ก  โดยมีสนามแม่เหล็กโลกมาเกี่ยวข้อง</a:t>
            </a:r>
            <a:endParaRPr lang="th-TH" dirty="0">
              <a:latin typeface="_Layiji MaHaNiYom V 1.2" pitchFamily="2" charset="0"/>
              <a:cs typeface="_Layiji MaHaNiYom V 1.2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>
                <a:solidFill>
                  <a:srgbClr val="FFFF00"/>
                </a:solidFill>
                <a:latin typeface="_Layiji MaHaNiYom V 1.2" panose="02000000000000000000" pitchFamily="2" charset="0"/>
                <a:cs typeface="_Layiji MaHaNiYom V 1.2" panose="02000000000000000000" pitchFamily="2" charset="0"/>
              </a:rPr>
              <a:t>การทดลองหาทิศสนามแม่เหล็ก</a:t>
            </a:r>
            <a:endParaRPr lang="th-TH" dirty="0">
              <a:solidFill>
                <a:srgbClr val="FFFF00"/>
              </a:solidFill>
              <a:latin typeface="_Layiji MaHaNiYom V 1.2" panose="02000000000000000000" pitchFamily="2" charset="0"/>
              <a:cs typeface="_Layiji MaHaNiYom V 1.2" panose="02000000000000000000" pitchFamily="2" charset="0"/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50" t="57351" r="38449" b="21650"/>
          <a:stretch/>
        </p:blipFill>
        <p:spPr>
          <a:xfrm>
            <a:off x="1043608" y="1268760"/>
            <a:ext cx="2088232" cy="1670586"/>
          </a:xfrm>
          <a:prstGeom prst="rect">
            <a:avLst/>
          </a:prstGeom>
        </p:spPr>
      </p:pic>
      <p:pic>
        <p:nvPicPr>
          <p:cNvPr id="5" name="รูปภาพ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52" t="29000" r="38447" b="48951"/>
          <a:stretch/>
        </p:blipFill>
        <p:spPr>
          <a:xfrm>
            <a:off x="3806203" y="1268760"/>
            <a:ext cx="1988793" cy="1670586"/>
          </a:xfrm>
          <a:prstGeom prst="rect">
            <a:avLst/>
          </a:prstGeom>
        </p:spPr>
      </p:pic>
      <p:pic>
        <p:nvPicPr>
          <p:cNvPr id="6" name="รูปภาพ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52" t="49999" r="38447" b="32151"/>
          <a:stretch/>
        </p:blipFill>
        <p:spPr>
          <a:xfrm>
            <a:off x="6156176" y="1268760"/>
            <a:ext cx="2324360" cy="1670586"/>
          </a:xfrm>
          <a:prstGeom prst="rect">
            <a:avLst/>
          </a:prstGeom>
        </p:spPr>
      </p:pic>
      <p:pic>
        <p:nvPicPr>
          <p:cNvPr id="7" name="รูปภาพ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24" t="27950" r="21119" b="52100"/>
          <a:stretch/>
        </p:blipFill>
        <p:spPr>
          <a:xfrm>
            <a:off x="1043608" y="3140968"/>
            <a:ext cx="2088232" cy="1653184"/>
          </a:xfrm>
          <a:prstGeom prst="rect">
            <a:avLst/>
          </a:prstGeom>
        </p:spPr>
      </p:pic>
      <p:pic>
        <p:nvPicPr>
          <p:cNvPr id="9" name="รูปภาพ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98" t="51050" r="24008" b="22700"/>
          <a:stretch/>
        </p:blipFill>
        <p:spPr>
          <a:xfrm>
            <a:off x="467544" y="4993808"/>
            <a:ext cx="3096345" cy="1800200"/>
          </a:xfrm>
          <a:prstGeom prst="rect">
            <a:avLst/>
          </a:prstGeom>
        </p:spPr>
      </p:pic>
      <p:pic>
        <p:nvPicPr>
          <p:cNvPr id="10" name="รูปภาพ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52" t="54200" r="49164" b="24800"/>
          <a:stretch/>
        </p:blipFill>
        <p:spPr>
          <a:xfrm>
            <a:off x="3778750" y="3219282"/>
            <a:ext cx="2061941" cy="1440160"/>
          </a:xfrm>
          <a:prstGeom prst="rect">
            <a:avLst/>
          </a:prstGeom>
        </p:spPr>
      </p:pic>
      <p:pic>
        <p:nvPicPr>
          <p:cNvPr id="11" name="รูปภาพ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20" t="54200" r="22686" b="24233"/>
          <a:stretch/>
        </p:blipFill>
        <p:spPr>
          <a:xfrm>
            <a:off x="3945624" y="4934932"/>
            <a:ext cx="1728192" cy="1854630"/>
          </a:xfrm>
          <a:prstGeom prst="rect">
            <a:avLst/>
          </a:prstGeom>
        </p:spPr>
      </p:pic>
      <p:pic>
        <p:nvPicPr>
          <p:cNvPr id="12" name="รูปภาพ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67" t="23750" r="24008" b="54201"/>
          <a:stretch/>
        </p:blipFill>
        <p:spPr>
          <a:xfrm>
            <a:off x="6588224" y="3191099"/>
            <a:ext cx="1684799" cy="1684799"/>
          </a:xfrm>
          <a:prstGeom prst="rect">
            <a:avLst/>
          </a:prstGeom>
        </p:spPr>
      </p:pic>
      <p:pic>
        <p:nvPicPr>
          <p:cNvPr id="13" name="รูปภาพ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59" t="47250" r="30688" b="35529"/>
          <a:stretch/>
        </p:blipFill>
        <p:spPr>
          <a:xfrm>
            <a:off x="6310536" y="5303410"/>
            <a:ext cx="2376264" cy="1180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423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57371" y="77440"/>
            <a:ext cx="7772400" cy="914400"/>
          </a:xfrm>
        </p:spPr>
        <p:txBody>
          <a:bodyPr/>
          <a:lstStyle/>
          <a:p>
            <a:r>
              <a:rPr lang="th-TH" dirty="0" smtClean="0">
                <a:latin typeface="_Layiji MaHaNiYom V 1.2" panose="02000000000000000000" pitchFamily="2" charset="0"/>
                <a:cs typeface="_Layiji MaHaNiYom V 1.2" panose="02000000000000000000" pitchFamily="2" charset="0"/>
              </a:rPr>
              <a:t>การหาทิศของสนามแม่เหล็กจากกฎมือขวา</a:t>
            </a:r>
            <a:endParaRPr lang="th-TH" dirty="0">
              <a:latin typeface="_Layiji MaHaNiYom V 1.2" panose="02000000000000000000" pitchFamily="2" charset="0"/>
              <a:cs typeface="_Layiji MaHaNiYom V 1.2" panose="02000000000000000000" pitchFamily="2" charset="0"/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7" t="9512" r="21005" b="50327"/>
          <a:stretch/>
        </p:blipFill>
        <p:spPr>
          <a:xfrm>
            <a:off x="619480" y="855228"/>
            <a:ext cx="3930574" cy="3048200"/>
          </a:xfrm>
          <a:prstGeom prst="rect">
            <a:avLst/>
          </a:prstGeom>
        </p:spPr>
      </p:pic>
      <p:pic>
        <p:nvPicPr>
          <p:cNvPr id="5" name="รูปภาพ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7" t="51283" r="19820" b="21792"/>
          <a:stretch/>
        </p:blipFill>
        <p:spPr>
          <a:xfrm>
            <a:off x="4787945" y="883411"/>
            <a:ext cx="4271560" cy="2184104"/>
          </a:xfrm>
          <a:prstGeom prst="rect">
            <a:avLst/>
          </a:prstGeom>
        </p:spPr>
      </p:pic>
      <p:pic>
        <p:nvPicPr>
          <p:cNvPr id="6" name="ตัวแทนเนื้อหา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33" t="9197" r="20054" b="61403"/>
          <a:stretch/>
        </p:blipFill>
        <p:spPr>
          <a:xfrm>
            <a:off x="323528" y="4093293"/>
            <a:ext cx="4320480" cy="2520280"/>
          </a:xfrm>
        </p:spPr>
      </p:pic>
      <p:pic>
        <p:nvPicPr>
          <p:cNvPr id="7" name="ตัวแทนเนื้อหา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33" t="39437" r="20054" b="32528"/>
          <a:stretch/>
        </p:blipFill>
        <p:spPr>
          <a:xfrm>
            <a:off x="4761087" y="4151801"/>
            <a:ext cx="4320480" cy="2403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790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9CA20-C92E-4491-BD11-3B98DF1522FD}" type="slidenum">
              <a:rPr lang="en-US"/>
              <a:pPr/>
              <a:t>24</a:t>
            </a:fld>
            <a:endParaRPr lang="en-US"/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h-TH" sz="4000" dirty="0">
                <a:latin typeface="_Layiji MaHaNiYom V 1.2" pitchFamily="2" charset="0"/>
                <a:cs typeface="_Layiji MaHaNiYom V 1.2" pitchFamily="2" charset="0"/>
              </a:rPr>
              <a:t>การเคลื่อนที่ของอนุภาคที่มีประจุไฟฟ้าในสนามแม่เหล็ก</a:t>
            </a:r>
            <a:endParaRPr lang="en-US" sz="4000" dirty="0">
              <a:latin typeface="_Layiji MaHaNiYom V 1.2" pitchFamily="2" charset="0"/>
              <a:cs typeface="_Layiji MaHaNiYom V 1.2" pitchFamily="2" charset="0"/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th-TH" sz="3200" dirty="0">
                <a:latin typeface="_Layiji MaHaNiYom V 1.2" pitchFamily="2" charset="0"/>
                <a:cs typeface="_Layiji MaHaNiYom V 1.2" pitchFamily="2" charset="0"/>
              </a:rPr>
              <a:t>เมื่ออนุภาคที่มีประจุเคลื่อนที่ในสนามแม่เหล็ก จะมีแรงกระทำต่ออนุภาคนั้น</a:t>
            </a:r>
          </a:p>
          <a:p>
            <a:pPr>
              <a:buFontTx/>
              <a:buNone/>
            </a:pPr>
            <a:endParaRPr lang="en-US" sz="3200" dirty="0">
              <a:latin typeface="_Layiji MaHaNiYom V 1.2" pitchFamily="2" charset="0"/>
              <a:cs typeface="_Layiji MaHaNiYom V 1.2" pitchFamily="2" charset="0"/>
            </a:endParaRPr>
          </a:p>
        </p:txBody>
      </p:sp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1268760"/>
            <a:ext cx="2520280" cy="2664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0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4005064"/>
            <a:ext cx="2519363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07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0113" y="3357563"/>
            <a:ext cx="3313112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08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00113" y="4581525"/>
            <a:ext cx="3948112" cy="87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12423-FDE7-4201-9638-54E969AE3782}" type="slidenum">
              <a:rPr lang="en-US"/>
              <a:pPr/>
              <a:t>25</a:t>
            </a:fld>
            <a:endParaRPr lang="en-US"/>
          </a:p>
        </p:txBody>
      </p:sp>
      <p:pic>
        <p:nvPicPr>
          <p:cNvPr id="573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88640"/>
            <a:ext cx="3457575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7349" name="Text Box 5"/>
          <p:cNvSpPr txBox="1">
            <a:spLocks noChangeArrowheads="1"/>
          </p:cNvSpPr>
          <p:nvPr/>
        </p:nvSpPr>
        <p:spPr bwMode="auto">
          <a:xfrm>
            <a:off x="539552" y="908721"/>
            <a:ext cx="7869238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th-TH" dirty="0">
                <a:latin typeface="_Layiji MaHaNiYom V 1.2" pitchFamily="2" charset="0"/>
                <a:cs typeface="_Layiji MaHaNiYom V 1.2" pitchFamily="2" charset="0"/>
              </a:rPr>
              <a:t>ถ้า </a:t>
            </a:r>
            <a:r>
              <a:rPr lang="en-US" dirty="0">
                <a:latin typeface="_Layiji MaHaNiYom V 1.2" pitchFamily="2" charset="0"/>
                <a:cs typeface="_Layiji MaHaNiYom V 1.2" pitchFamily="2" charset="0"/>
              </a:rPr>
              <a:t>q = 0 </a:t>
            </a:r>
            <a:r>
              <a:rPr lang="th-TH" dirty="0">
                <a:latin typeface="_Layiji MaHaNiYom V 1.2" pitchFamily="2" charset="0"/>
                <a:cs typeface="_Layiji MaHaNiYom V 1.2" pitchFamily="2" charset="0"/>
              </a:rPr>
              <a:t>หรือ </a:t>
            </a:r>
            <a:r>
              <a:rPr lang="en-US" dirty="0">
                <a:latin typeface="_Layiji MaHaNiYom V 1.2" pitchFamily="2" charset="0"/>
                <a:cs typeface="_Layiji MaHaNiYom V 1.2" pitchFamily="2" charset="0"/>
              </a:rPr>
              <a:t>180 </a:t>
            </a:r>
            <a:r>
              <a:rPr lang="th-TH" dirty="0">
                <a:latin typeface="_Layiji MaHaNiYom V 1.2" pitchFamily="2" charset="0"/>
                <a:cs typeface="_Layiji MaHaNiYom V 1.2" pitchFamily="2" charset="0"/>
              </a:rPr>
              <a:t>องศา คืออนุภาคเคลื่อนที่ขนานกับสนามแม่เหล็ก แรงที่กระทำจะเป็นศูนย์</a:t>
            </a:r>
          </a:p>
          <a:p>
            <a:r>
              <a:rPr lang="th-TH" dirty="0">
                <a:latin typeface="_Layiji MaHaNiYom V 1.2" pitchFamily="2" charset="0"/>
                <a:cs typeface="_Layiji MaHaNiYom V 1.2" pitchFamily="2" charset="0"/>
              </a:rPr>
              <a:t>ถ้า </a:t>
            </a:r>
            <a:r>
              <a:rPr lang="en-US" dirty="0">
                <a:latin typeface="_Layiji MaHaNiYom V 1.2" pitchFamily="2" charset="0"/>
                <a:cs typeface="_Layiji MaHaNiYom V 1.2" pitchFamily="2" charset="0"/>
              </a:rPr>
              <a:t>q = 90 </a:t>
            </a:r>
            <a:r>
              <a:rPr lang="th-TH" dirty="0">
                <a:latin typeface="_Layiji MaHaNiYom V 1.2" pitchFamily="2" charset="0"/>
                <a:cs typeface="_Layiji MaHaNiYom V 1.2" pitchFamily="2" charset="0"/>
              </a:rPr>
              <a:t>องศา คืออนุภาคเคลื่อนที่ตั้งฉากกับสนามแม่เหล็ก แรงที่กระทำกับอนุภาคจะมีค่ามากที่สุด คือ </a:t>
            </a:r>
            <a:r>
              <a:rPr lang="en-US" dirty="0">
                <a:latin typeface="_Layiji MaHaNiYom V 1.2" pitchFamily="2" charset="0"/>
                <a:cs typeface="_Layiji MaHaNiYom V 1.2" pitchFamily="2" charset="0"/>
              </a:rPr>
              <a:t>F =</a:t>
            </a:r>
            <a:r>
              <a:rPr lang="en-US" dirty="0" err="1">
                <a:latin typeface="_Layiji MaHaNiYom V 1.2" pitchFamily="2" charset="0"/>
                <a:cs typeface="_Layiji MaHaNiYom V 1.2" pitchFamily="2" charset="0"/>
              </a:rPr>
              <a:t>qvB</a:t>
            </a:r>
            <a:endParaRPr lang="th-TH" dirty="0">
              <a:latin typeface="_Layiji MaHaNiYom V 1.2" pitchFamily="2" charset="0"/>
              <a:cs typeface="_Layiji MaHaNiYom V 1.2" pitchFamily="2" charset="0"/>
            </a:endParaRPr>
          </a:p>
          <a:p>
            <a:endParaRPr lang="en-US" dirty="0">
              <a:latin typeface="_Layiji MaHaNiYom V 1.2" pitchFamily="2" charset="0"/>
              <a:cs typeface="_Layiji MaHaNiYom V 1.2" pitchFamily="2" charset="0"/>
            </a:endParaRPr>
          </a:p>
        </p:txBody>
      </p:sp>
      <p:pic>
        <p:nvPicPr>
          <p:cNvPr id="5735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2924944"/>
            <a:ext cx="2088232" cy="2826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7351" name="Text Box 7"/>
          <p:cNvSpPr txBox="1">
            <a:spLocks noChangeArrowheads="1"/>
          </p:cNvSpPr>
          <p:nvPr/>
        </p:nvSpPr>
        <p:spPr bwMode="auto">
          <a:xfrm>
            <a:off x="2339752" y="5733256"/>
            <a:ext cx="417454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h-TH" dirty="0">
                <a:latin typeface="_Layiji MaHaNiYom V 1.2" pitchFamily="2" charset="0"/>
                <a:cs typeface="_Layiji MaHaNiYom V 1.2" pitchFamily="2" charset="0"/>
              </a:rPr>
              <a:t>ภาพอิเล็กตรอนเคลื่อนที่ในสนามแม่เหล็ก</a:t>
            </a:r>
            <a:endParaRPr lang="en-US" dirty="0">
              <a:latin typeface="_Layiji MaHaNiYom V 1.2" pitchFamily="2" charset="0"/>
              <a:cs typeface="_Layiji MaHaNiYom V 1.2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81D8-A981-43DD-B854-027287B51BDA}" type="slidenum">
              <a:rPr lang="en-US"/>
              <a:pPr/>
              <a:t>26</a:t>
            </a:fld>
            <a:endParaRPr lang="en-US"/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18488" cy="1498600"/>
          </a:xfrm>
        </p:spPr>
        <p:txBody>
          <a:bodyPr/>
          <a:lstStyle/>
          <a:p>
            <a:pPr algn="l"/>
            <a:r>
              <a:rPr lang="th-TH" sz="2800" b="1" dirty="0"/>
              <a:t>ตัวอย่าง </a:t>
            </a:r>
            <a:r>
              <a:rPr lang="en-US" sz="2800" b="1" dirty="0" smtClean="0"/>
              <a:t>2</a:t>
            </a:r>
            <a:r>
              <a:rPr lang="en-US" sz="2800" dirty="0" smtClean="0"/>
              <a:t> </a:t>
            </a:r>
            <a:r>
              <a:rPr lang="th-TH" sz="2800" dirty="0"/>
              <a:t>อิเล็กตรอนตัวหนึ่งเคลื่อนที่ด้วยความเร็วคงที่ </a:t>
            </a:r>
            <a:r>
              <a:rPr lang="en-US" sz="2800" dirty="0"/>
              <a:t>1.6x10</a:t>
            </a:r>
            <a:r>
              <a:rPr lang="en-US" sz="2800" baseline="30000" dirty="0"/>
              <a:t>7</a:t>
            </a:r>
            <a:r>
              <a:rPr lang="en-US" sz="2800" dirty="0"/>
              <a:t> m/s </a:t>
            </a:r>
            <a:r>
              <a:rPr lang="th-TH" sz="2800" dirty="0"/>
              <a:t>ในทิศทางจากซ้ายไปขวา เข้าไปในสนามแม่เหล็กขนาดสม่ำเสมอ </a:t>
            </a:r>
            <a:r>
              <a:rPr lang="en-US" sz="2800" dirty="0"/>
              <a:t>9.1x10</a:t>
            </a:r>
            <a:r>
              <a:rPr lang="en-US" sz="2800" baseline="30000" dirty="0"/>
              <a:t>-3</a:t>
            </a:r>
            <a:r>
              <a:rPr lang="en-US" sz="2800" dirty="0"/>
              <a:t> </a:t>
            </a:r>
            <a:r>
              <a:rPr lang="th-TH" sz="2800" dirty="0"/>
              <a:t>เทสลา และสนามมีทิศทางตั้งฉากเข้าหากระดาษ จงหาขนาดและทิศทางของแรงแม่เหล็กที่กระทำต่ออิเล็กตรอน</a:t>
            </a:r>
            <a:endParaRPr lang="en-US" sz="2800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916832"/>
            <a:ext cx="7674941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719138" y="2420888"/>
            <a:ext cx="8424862" cy="3862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  <a:spcBef>
                <a:spcPct val="50000"/>
              </a:spcBef>
            </a:pPr>
            <a:r>
              <a:rPr lang="th-TH" b="1" dirty="0">
                <a:solidFill>
                  <a:srgbClr val="FFFF00"/>
                </a:solidFill>
                <a:latin typeface="_Layiji MaHaNiYom V 1.2" pitchFamily="2" charset="0"/>
                <a:cs typeface="_Layiji MaHaNiYom V 1.2" pitchFamily="2" charset="0"/>
              </a:rPr>
              <a:t>วัสดุมีมากมายหลายชนิด แต่ไม่ทุกชนิดที่สามารถเป็นแม่เหล็กได้ วัสดุที่สามารถเป็นแม่เหล็กได้ เรียกว่า </a:t>
            </a:r>
            <a:r>
              <a:rPr lang="th-TH" b="1" i="1" dirty="0">
                <a:solidFill>
                  <a:srgbClr val="FF3399"/>
                </a:solidFill>
                <a:latin typeface="_Layiji MaHaNiYom V 1.2" pitchFamily="2" charset="0"/>
                <a:cs typeface="_Layiji MaHaNiYom V 1.2" pitchFamily="2" charset="0"/>
              </a:rPr>
              <a:t>สารแม่เหล็ก</a:t>
            </a:r>
            <a:r>
              <a:rPr lang="th-TH" b="1" dirty="0">
                <a:solidFill>
                  <a:srgbClr val="FFFF00"/>
                </a:solidFill>
                <a:latin typeface="_Layiji MaHaNiYom V 1.2" pitchFamily="2" charset="0"/>
                <a:cs typeface="_Layiji MaHaNiYom V 1.2" pitchFamily="2" charset="0"/>
              </a:rPr>
              <a:t> ในวัสดุที่เป็นสารแม่เหล็กจะมีแรงแม่เหล็กเล็กๆ เรียงตัวกันอย่างสุ่ม อาจจะเป็นระเบียบเป็นบางแห่ง หรือ สะเปะสะปะในบางแห่ง กระจัดกระจายกันไปเต็มเนื้อสาร แท่งแม่เหล็กเล็กๆ นี้ เรียกว่า </a:t>
            </a:r>
            <a:r>
              <a:rPr lang="th-TH" sz="2400" b="1" dirty="0" err="1">
                <a:solidFill>
                  <a:srgbClr val="FFFF00"/>
                </a:solidFill>
                <a:latin typeface="_Layiji MaHaNiYom V 1.2" pitchFamily="2" charset="0"/>
                <a:cs typeface="_Layiji MaHaNiYom V 1.2" pitchFamily="2" charset="0"/>
              </a:rPr>
              <a:t>Magnetic</a:t>
            </a:r>
            <a:r>
              <a:rPr lang="th-TH" sz="2400" b="1" dirty="0">
                <a:solidFill>
                  <a:srgbClr val="FFFF00"/>
                </a:solidFill>
                <a:latin typeface="_Layiji MaHaNiYom V 1.2" pitchFamily="2" charset="0"/>
                <a:cs typeface="_Layiji MaHaNiYom V 1.2" pitchFamily="2" charset="0"/>
              </a:rPr>
              <a:t> </a:t>
            </a:r>
            <a:r>
              <a:rPr lang="th-TH" sz="2400" b="1" dirty="0" err="1">
                <a:solidFill>
                  <a:srgbClr val="FFFF00"/>
                </a:solidFill>
                <a:latin typeface="_Layiji MaHaNiYom V 1.2" pitchFamily="2" charset="0"/>
                <a:cs typeface="_Layiji MaHaNiYom V 1.2" pitchFamily="2" charset="0"/>
              </a:rPr>
              <a:t>Dipole</a:t>
            </a:r>
            <a:r>
              <a:rPr lang="th-TH" sz="2400" b="1" dirty="0">
                <a:solidFill>
                  <a:srgbClr val="FFFF00"/>
                </a:solidFill>
                <a:latin typeface="_Layiji MaHaNiYom V 1.2" pitchFamily="2" charset="0"/>
                <a:cs typeface="_Layiji MaHaNiYom V 1.2" pitchFamily="2" charset="0"/>
              </a:rPr>
              <a:t> </a:t>
            </a:r>
            <a:r>
              <a:rPr lang="th-TH" sz="2400" b="1" dirty="0" err="1">
                <a:solidFill>
                  <a:srgbClr val="FFFF00"/>
                </a:solidFill>
                <a:latin typeface="_Layiji MaHaNiYom V 1.2" pitchFamily="2" charset="0"/>
                <a:cs typeface="_Layiji MaHaNiYom V 1.2" pitchFamily="2" charset="0"/>
              </a:rPr>
              <a:t>Moment</a:t>
            </a:r>
            <a:r>
              <a:rPr lang="th-TH" sz="2400" b="1" dirty="0" smtClean="0">
                <a:solidFill>
                  <a:srgbClr val="FFFF00"/>
                </a:solidFill>
                <a:latin typeface="_Layiji MaHaNiYom V 1.2" pitchFamily="2" charset="0"/>
                <a:cs typeface="_Layiji MaHaNiYom V 1.2" pitchFamily="2" charset="0"/>
              </a:rPr>
              <a:t>;    </a:t>
            </a:r>
            <a:r>
              <a:rPr lang="th-TH" b="1" dirty="0" smtClean="0">
                <a:solidFill>
                  <a:srgbClr val="FFFF00"/>
                </a:solidFill>
                <a:latin typeface="_Layiji MaHaNiYom V 1.2" pitchFamily="2" charset="0"/>
                <a:cs typeface="_Layiji MaHaNiYom V 1.2" pitchFamily="2" charset="0"/>
              </a:rPr>
              <a:t> เมื่อ</a:t>
            </a:r>
            <a:r>
              <a:rPr lang="th-TH" b="1" dirty="0">
                <a:solidFill>
                  <a:srgbClr val="FFFF00"/>
                </a:solidFill>
                <a:latin typeface="_Layiji MaHaNiYom V 1.2" pitchFamily="2" charset="0"/>
                <a:cs typeface="_Layiji MaHaNiYom V 1.2" pitchFamily="2" charset="0"/>
              </a:rPr>
              <a:t>มีสนามแม่เหล็กภายนอกความเข้มสูงใส่เข้าไปในสารแม่เหล็ก สนามภายนอกนี้จะเหนี่ยวนำ    </a:t>
            </a:r>
            <a:r>
              <a:rPr lang="th-TH" b="1" dirty="0" smtClean="0">
                <a:solidFill>
                  <a:srgbClr val="FFFF00"/>
                </a:solidFill>
                <a:latin typeface="_Layiji MaHaNiYom V 1.2" pitchFamily="2" charset="0"/>
                <a:cs typeface="_Layiji MaHaNiYom V 1.2" pitchFamily="2" charset="0"/>
              </a:rPr>
              <a:t>ให้     เรียง</a:t>
            </a:r>
            <a:r>
              <a:rPr lang="th-TH" b="1" dirty="0">
                <a:solidFill>
                  <a:srgbClr val="FFFF00"/>
                </a:solidFill>
                <a:latin typeface="_Layiji MaHaNiYom V 1.2" pitchFamily="2" charset="0"/>
                <a:cs typeface="_Layiji MaHaNiYom V 1.2" pitchFamily="2" charset="0"/>
              </a:rPr>
              <a:t>ตัวกันอย่างเป็นระเบียบตามแนวขั้วเหนือไปยังขั้วใต้</a:t>
            </a: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th-TH"/>
          </a:p>
        </p:txBody>
      </p:sp>
      <p:graphicFrame>
        <p:nvGraphicFramePr>
          <p:cNvPr id="15364" name="Object 4"/>
          <p:cNvGraphicFramePr>
            <a:graphicFrameLocks noChangeAspect="1"/>
          </p:cNvGraphicFramePr>
          <p:nvPr/>
        </p:nvGraphicFramePr>
        <p:xfrm>
          <a:off x="0" y="0"/>
          <a:ext cx="142875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9" name="Equation" r:id="rId3" imgW="139639" imgH="190417" progId="Equation.3">
                  <p:embed/>
                </p:oleObj>
              </mc:Choice>
              <mc:Fallback>
                <p:oleObj name="Equation" r:id="rId3" imgW="139639" imgH="190417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42875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0" y="3333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th-TH"/>
          </a:p>
        </p:txBody>
      </p:sp>
      <p:graphicFrame>
        <p:nvGraphicFramePr>
          <p:cNvPr id="15366" name="Object 6"/>
          <p:cNvGraphicFramePr>
            <a:graphicFrameLocks noChangeAspect="1"/>
          </p:cNvGraphicFramePr>
          <p:nvPr/>
        </p:nvGraphicFramePr>
        <p:xfrm>
          <a:off x="1691680" y="4653136"/>
          <a:ext cx="287338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0" name="Equation" r:id="rId5" imgW="139639" imgH="190417" progId="Equation.3">
                  <p:embed/>
                </p:oleObj>
              </mc:Choice>
              <mc:Fallback>
                <p:oleObj name="Equation" r:id="rId5" imgW="139639" imgH="190417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1680" y="4653136"/>
                        <a:ext cx="287338" cy="382588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8" name="Object 8"/>
          <p:cNvGraphicFramePr>
            <a:graphicFrameLocks noChangeAspect="1"/>
          </p:cNvGraphicFramePr>
          <p:nvPr/>
        </p:nvGraphicFramePr>
        <p:xfrm>
          <a:off x="3707904" y="5229200"/>
          <a:ext cx="287338" cy="382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1" name="Equation" r:id="rId6" imgW="139639" imgH="190417" progId="Equation.3">
                  <p:embed/>
                </p:oleObj>
              </mc:Choice>
              <mc:Fallback>
                <p:oleObj name="Equation" r:id="rId6" imgW="139639" imgH="190417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7904" y="5229200"/>
                        <a:ext cx="287338" cy="382587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611560" y="126876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n"/>
            </a:pPr>
            <a:r>
              <a:rPr lang="th-TH" sz="3000" b="1" dirty="0">
                <a:latin typeface="_Layiji MaHaNiYom V 1.2" pitchFamily="2" charset="0"/>
                <a:cs typeface="_Layiji MaHaNiYom V 1.2" pitchFamily="2" charset="0"/>
              </a:rPr>
              <a:t>800 ปี</a:t>
            </a:r>
            <a:r>
              <a:rPr lang="en-US" sz="3000" b="1" baseline="30000" dirty="0">
                <a:latin typeface="_Layiji MaHaNiYom V 1.2" pitchFamily="2" charset="0"/>
                <a:cs typeface="_Layiji MaHaNiYom V 1.2" pitchFamily="2" charset="0"/>
              </a:rPr>
              <a:t> </a:t>
            </a:r>
            <a:r>
              <a:rPr lang="th-TH" sz="3000" b="1" dirty="0">
                <a:latin typeface="_Layiji MaHaNiYom V 1.2" pitchFamily="2" charset="0"/>
                <a:cs typeface="_Layiji MaHaNiYom V 1.2" pitchFamily="2" charset="0"/>
              </a:rPr>
              <a:t>ก่อนคริสต์ศักราช </a:t>
            </a:r>
            <a:r>
              <a:rPr lang="en-US" sz="3000" b="1" dirty="0">
                <a:latin typeface="_Layiji MaHaNiYom V 1.2" pitchFamily="2" charset="0"/>
                <a:cs typeface="_Layiji MaHaNiYom V 1.2" pitchFamily="2" charset="0"/>
              </a:rPr>
              <a:t>: </a:t>
            </a:r>
            <a:r>
              <a:rPr lang="th-TH" sz="3000" b="1" dirty="0">
                <a:latin typeface="_Layiji MaHaNiYom V 1.2" pitchFamily="2" charset="0"/>
                <a:cs typeface="_Layiji MaHaNiYom V 1.2" pitchFamily="2" charset="0"/>
              </a:rPr>
              <a:t>ชาว</a:t>
            </a:r>
            <a:r>
              <a:rPr lang="th-TH" sz="3000" b="1" dirty="0" err="1">
                <a:latin typeface="_Layiji MaHaNiYom V 1.2" pitchFamily="2" charset="0"/>
                <a:cs typeface="_Layiji MaHaNiYom V 1.2" pitchFamily="2" charset="0"/>
              </a:rPr>
              <a:t>กรีก</a:t>
            </a:r>
            <a:r>
              <a:rPr lang="th-TH" sz="3000" b="1" dirty="0">
                <a:latin typeface="_Layiji MaHaNiYom V 1.2" pitchFamily="2" charset="0"/>
                <a:cs typeface="_Layiji MaHaNiYom V 1.2" pitchFamily="2" charset="0"/>
              </a:rPr>
              <a:t>ค้นพบสารแม่เหล็ก </a:t>
            </a:r>
            <a:r>
              <a:rPr lang="en-US" sz="3000" b="1" dirty="0">
                <a:latin typeface="_Layiji MaHaNiYom V 1.2" pitchFamily="2" charset="0"/>
                <a:cs typeface="_Layiji MaHaNiYom V 1.2" pitchFamily="2" charset="0"/>
              </a:rPr>
              <a:t>(Fe</a:t>
            </a:r>
            <a:r>
              <a:rPr lang="en-US" sz="3000" b="1" baseline="-25000" dirty="0">
                <a:latin typeface="_Layiji MaHaNiYom V 1.2" pitchFamily="2" charset="0"/>
                <a:cs typeface="_Layiji MaHaNiYom V 1.2" pitchFamily="2" charset="0"/>
              </a:rPr>
              <a:t>3</a:t>
            </a:r>
            <a:r>
              <a:rPr lang="en-US" sz="3000" b="1" dirty="0">
                <a:latin typeface="_Layiji MaHaNiYom V 1.2" pitchFamily="2" charset="0"/>
                <a:cs typeface="_Layiji MaHaNiYom V 1.2" pitchFamily="2" charset="0"/>
              </a:rPr>
              <a:t>O</a:t>
            </a:r>
            <a:r>
              <a:rPr lang="en-US" sz="3000" b="1" baseline="-25000" dirty="0">
                <a:latin typeface="_Layiji MaHaNiYom V 1.2" pitchFamily="2" charset="0"/>
                <a:cs typeface="_Layiji MaHaNiYom V 1.2" pitchFamily="2" charset="0"/>
              </a:rPr>
              <a:t>4</a:t>
            </a:r>
            <a:r>
              <a:rPr lang="en-US" sz="3000" b="1" dirty="0">
                <a:latin typeface="_Layiji MaHaNiYom V 1.2" pitchFamily="2" charset="0"/>
                <a:cs typeface="_Layiji MaHaNiYom V 1.2" pitchFamily="2" charset="0"/>
              </a:rPr>
              <a:t>) </a:t>
            </a:r>
            <a:r>
              <a:rPr lang="th-TH" sz="3000" b="1" dirty="0">
                <a:latin typeface="_Layiji MaHaNiYom V 1.2" pitchFamily="2" charset="0"/>
                <a:cs typeface="_Layiji MaHaNiYom V 1.2" pitchFamily="2" charset="0"/>
              </a:rPr>
              <a:t>ซึ่งสามารถดูดเหล็กได้</a:t>
            </a:r>
            <a:endParaRPr lang="en-US" sz="3000" b="1" dirty="0">
              <a:latin typeface="_Layiji MaHaNiYom V 1.2" pitchFamily="2" charset="0"/>
              <a:cs typeface="_Layiji MaHaNiYom V 1.2" pitchFamily="2" charset="0"/>
            </a:endParaRPr>
          </a:p>
        </p:txBody>
      </p:sp>
      <p:sp>
        <p:nvSpPr>
          <p:cNvPr id="11" name="WordArt 2"/>
          <p:cNvSpPr>
            <a:spLocks noChangeArrowheads="1" noChangeShapeType="1" noTextEdit="1"/>
          </p:cNvSpPr>
          <p:nvPr/>
        </p:nvSpPr>
        <p:spPr bwMode="auto">
          <a:xfrm>
            <a:off x="3779912" y="404664"/>
            <a:ext cx="2257425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th-TH" sz="3600" b="1" kern="1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_Layiji MaHaNiYom V 1.2" pitchFamily="2" charset="0"/>
                <a:cs typeface="_Layiji MaHaNiYom V 1.2" pitchFamily="2" charset="0"/>
              </a:rPr>
              <a:t>สารแม่เหล็ก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ตัวยึดหมายเลขภาพนิ่ง 4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r" eaLnBrk="1" hangingPunct="1"/>
            <a:fld id="{B1FFD891-4ED6-4F4E-974C-527F2D118578}" type="slidenum">
              <a:rPr lang="en-US" altLang="th-TH" sz="1200">
                <a:latin typeface="Arial Black" panose="020B0A04020102020204" pitchFamily="34" charset="0"/>
              </a:rPr>
              <a:pPr algn="r" eaLnBrk="1" hangingPunct="1"/>
              <a:t>4</a:t>
            </a:fld>
            <a:endParaRPr lang="th-TH" altLang="th-TH" sz="1200">
              <a:latin typeface="Arial Black" panose="020B0A04020102020204" pitchFamily="34" charset="0"/>
            </a:endParaRPr>
          </a:p>
        </p:txBody>
      </p:sp>
      <p:sp>
        <p:nvSpPr>
          <p:cNvPr id="3829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987675" y="333375"/>
            <a:ext cx="2514600" cy="698500"/>
          </a:xfrm>
        </p:spPr>
        <p:txBody>
          <a:bodyPr/>
          <a:lstStyle/>
          <a:p>
            <a:pPr eaLnBrk="1" hangingPunct="1"/>
            <a:r>
              <a:rPr lang="th-TH" altLang="th-TH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eesiaUPC" panose="020B0604020202020204" pitchFamily="34" charset="-34"/>
                <a:cs typeface="FreesiaUPC" panose="020B0604020202020204" pitchFamily="34" charset="-34"/>
              </a:rPr>
              <a:t>ความเป็นมา</a:t>
            </a:r>
          </a:p>
        </p:txBody>
      </p:sp>
      <p:sp>
        <p:nvSpPr>
          <p:cNvPr id="3829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371600"/>
            <a:ext cx="8229600" cy="9144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th-TH" altLang="th-TH" sz="3000" b="1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ศตวรรษที่ 13</a:t>
            </a:r>
            <a:r>
              <a:rPr lang="th-TH" altLang="th-TH" sz="3000" b="1" baseline="30000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 </a:t>
            </a:r>
            <a:r>
              <a:rPr lang="th-TH" altLang="th-TH" sz="3000" b="1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ก่อนคริสต์ศักราช : คนจีนเริ่มใช้เข็มทิศซึ่งเป็นสิ่งประดิษฐ์ของชาวอาหรับ</a:t>
            </a:r>
          </a:p>
        </p:txBody>
      </p:sp>
      <p:sp>
        <p:nvSpPr>
          <p:cNvPr id="382980" name="Rectangle 4"/>
          <p:cNvSpPr>
            <a:spLocks noChangeArrowheads="1"/>
          </p:cNvSpPr>
          <p:nvPr/>
        </p:nvSpPr>
        <p:spPr bwMode="auto">
          <a:xfrm>
            <a:off x="457200" y="2514600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</a:pPr>
            <a:r>
              <a:rPr lang="th-TH" altLang="th-TH" sz="3000" b="1" i="1">
                <a:latin typeface="FreesiaUPC" panose="020B0604020202020204" pitchFamily="34" charset="-34"/>
                <a:cs typeface="FreesiaUPC" panose="020B0604020202020204" pitchFamily="34" charset="-34"/>
              </a:rPr>
              <a:t>800 ปี</a:t>
            </a:r>
            <a:r>
              <a:rPr lang="en-US" altLang="th-TH" sz="3000" b="1" i="1" baseline="30000">
                <a:latin typeface="FreesiaUPC" panose="020B0604020202020204" pitchFamily="34" charset="-34"/>
                <a:cs typeface="FreesiaUPC" panose="020B0604020202020204" pitchFamily="34" charset="-34"/>
              </a:rPr>
              <a:t> </a:t>
            </a:r>
            <a:r>
              <a:rPr lang="th-TH" altLang="th-TH" sz="3000" b="1" i="1">
                <a:latin typeface="FreesiaUPC" panose="020B0604020202020204" pitchFamily="34" charset="-34"/>
                <a:cs typeface="FreesiaUPC" panose="020B0604020202020204" pitchFamily="34" charset="-34"/>
              </a:rPr>
              <a:t>ก่อนคริสต์ศักราช </a:t>
            </a:r>
            <a:r>
              <a:rPr lang="en-US" altLang="th-TH" sz="3000" b="1" i="1">
                <a:latin typeface="FreesiaUPC" panose="020B0604020202020204" pitchFamily="34" charset="-34"/>
                <a:cs typeface="FreesiaUPC" panose="020B0604020202020204" pitchFamily="34" charset="-34"/>
              </a:rPr>
              <a:t>: </a:t>
            </a:r>
            <a:r>
              <a:rPr lang="th-TH" altLang="th-TH" sz="3000" b="1" i="1">
                <a:latin typeface="FreesiaUPC" panose="020B0604020202020204" pitchFamily="34" charset="-34"/>
                <a:cs typeface="FreesiaUPC" panose="020B0604020202020204" pitchFamily="34" charset="-34"/>
              </a:rPr>
              <a:t>ชาวกรีกค้นพบสารแม่เหล็ก </a:t>
            </a:r>
            <a:r>
              <a:rPr lang="en-US" altLang="th-TH" sz="3000" b="1" i="1">
                <a:latin typeface="FreesiaUPC" panose="020B0604020202020204" pitchFamily="34" charset="-34"/>
                <a:cs typeface="FreesiaUPC" panose="020B0604020202020204" pitchFamily="34" charset="-34"/>
              </a:rPr>
              <a:t>(Fe</a:t>
            </a:r>
            <a:r>
              <a:rPr lang="en-US" altLang="th-TH" sz="3000" b="1" i="1" baseline="-25000">
                <a:latin typeface="FreesiaUPC" panose="020B0604020202020204" pitchFamily="34" charset="-34"/>
                <a:cs typeface="FreesiaUPC" panose="020B0604020202020204" pitchFamily="34" charset="-34"/>
              </a:rPr>
              <a:t>3</a:t>
            </a:r>
            <a:r>
              <a:rPr lang="en-US" altLang="th-TH" sz="3000" b="1" i="1">
                <a:latin typeface="FreesiaUPC" panose="020B0604020202020204" pitchFamily="34" charset="-34"/>
                <a:cs typeface="FreesiaUPC" panose="020B0604020202020204" pitchFamily="34" charset="-34"/>
              </a:rPr>
              <a:t>O</a:t>
            </a:r>
            <a:r>
              <a:rPr lang="en-US" altLang="th-TH" sz="3000" b="1" i="1" baseline="-25000">
                <a:latin typeface="FreesiaUPC" panose="020B0604020202020204" pitchFamily="34" charset="-34"/>
                <a:cs typeface="FreesiaUPC" panose="020B0604020202020204" pitchFamily="34" charset="-34"/>
              </a:rPr>
              <a:t>4</a:t>
            </a:r>
            <a:r>
              <a:rPr lang="en-US" altLang="th-TH" sz="3000" b="1" i="1">
                <a:latin typeface="FreesiaUPC" panose="020B0604020202020204" pitchFamily="34" charset="-34"/>
                <a:cs typeface="FreesiaUPC" panose="020B0604020202020204" pitchFamily="34" charset="-34"/>
              </a:rPr>
              <a:t>) </a:t>
            </a:r>
            <a:r>
              <a:rPr lang="th-TH" altLang="th-TH" sz="3000" b="1" i="1">
                <a:latin typeface="FreesiaUPC" panose="020B0604020202020204" pitchFamily="34" charset="-34"/>
                <a:cs typeface="FreesiaUPC" panose="020B0604020202020204" pitchFamily="34" charset="-34"/>
              </a:rPr>
              <a:t>ซึ่งสามารถดูดเหล็กได้</a:t>
            </a:r>
            <a:endParaRPr lang="en-US" altLang="th-TH" sz="3000" b="1" i="1"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382981" name="Rectangle 5"/>
          <p:cNvSpPr>
            <a:spLocks noChangeArrowheads="1"/>
          </p:cNvSpPr>
          <p:nvPr/>
        </p:nvSpPr>
        <p:spPr bwMode="auto">
          <a:xfrm>
            <a:off x="457200" y="3657600"/>
            <a:ext cx="82296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</a:pPr>
            <a:r>
              <a:rPr lang="th-TH" altLang="th-TH" sz="3000" b="1">
                <a:latin typeface="FreesiaUPC" panose="020B0604020202020204" pitchFamily="34" charset="-34"/>
                <a:cs typeface="FreesiaUPC" panose="020B0604020202020204" pitchFamily="34" charset="-34"/>
              </a:rPr>
              <a:t>ค.ศ. </a:t>
            </a:r>
            <a:r>
              <a:rPr lang="en-US" altLang="th-TH" sz="3000" b="1">
                <a:latin typeface="FreesiaUPC" panose="020B0604020202020204" pitchFamily="34" charset="-34"/>
                <a:cs typeface="FreesiaUPC" panose="020B0604020202020204" pitchFamily="34" charset="-34"/>
              </a:rPr>
              <a:t>1269 : Pierre de Maricourt </a:t>
            </a:r>
            <a:r>
              <a:rPr lang="th-TH" altLang="th-TH" sz="3000" b="1">
                <a:latin typeface="FreesiaUPC" panose="020B0604020202020204" pitchFamily="34" charset="-34"/>
                <a:cs typeface="FreesiaUPC" panose="020B0604020202020204" pitchFamily="34" charset="-34"/>
              </a:rPr>
              <a:t>ค้นพบว่าเมื่อวางเข็มทิศรอบๆ แม่เหล็กธรรมชาติรูปทรงกลม เข็มทิศจะชี้ในแนวเส้นโค้งรอบๆ แม่เหล็กโดยผ่านจุด 2 จุด ซึ่งเรียกว่า ขั้ว </a:t>
            </a:r>
            <a:r>
              <a:rPr lang="en-US" altLang="th-TH" sz="3000" b="1">
                <a:latin typeface="FreesiaUPC" panose="020B0604020202020204" pitchFamily="34" charset="-34"/>
                <a:cs typeface="FreesiaUPC" panose="020B0604020202020204" pitchFamily="34" charset="-34"/>
              </a:rPr>
              <a:t>(pole)</a:t>
            </a:r>
          </a:p>
        </p:txBody>
      </p:sp>
      <p:sp>
        <p:nvSpPr>
          <p:cNvPr id="382982" name="Rectangle 6"/>
          <p:cNvSpPr>
            <a:spLocks noChangeArrowheads="1"/>
          </p:cNvSpPr>
          <p:nvPr/>
        </p:nvSpPr>
        <p:spPr bwMode="auto">
          <a:xfrm>
            <a:off x="457200" y="5257800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</a:pPr>
            <a:r>
              <a:rPr lang="th-TH" altLang="th-TH" sz="3000" b="1" i="1">
                <a:latin typeface="FreesiaUPC" panose="020B0604020202020204" pitchFamily="34" charset="-34"/>
                <a:cs typeface="FreesiaUPC" panose="020B0604020202020204" pitchFamily="34" charset="-34"/>
              </a:rPr>
              <a:t>ค.ศ. </a:t>
            </a:r>
            <a:r>
              <a:rPr lang="en-US" altLang="th-TH" sz="3000" b="1" i="1">
                <a:latin typeface="FreesiaUPC" panose="020B0604020202020204" pitchFamily="34" charset="-34"/>
                <a:cs typeface="FreesiaUPC" panose="020B0604020202020204" pitchFamily="34" charset="-34"/>
              </a:rPr>
              <a:t>1600 : William Gilbert </a:t>
            </a:r>
            <a:r>
              <a:rPr lang="th-TH" altLang="th-TH" sz="3000" b="1" i="1">
                <a:latin typeface="FreesiaUPC" panose="020B0604020202020204" pitchFamily="34" charset="-34"/>
                <a:cs typeface="FreesiaUPC" panose="020B0604020202020204" pitchFamily="34" charset="-34"/>
              </a:rPr>
              <a:t>ทำการทดลองเกี่ยวกับแม่เหล็กและแนะนำว่าโลกคือแม่เหล็กถาวรขนาดใหญ่</a:t>
            </a:r>
            <a:endParaRPr lang="en-US" altLang="th-TH" sz="3000" b="1" i="1"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24049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ตัวยึดหมายเลขภาพนิ่ง 5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r" eaLnBrk="1" hangingPunct="1"/>
            <a:fld id="{CC97ADCE-F369-4F58-B00D-84618AE2C8C9}" type="slidenum">
              <a:rPr lang="en-US" altLang="th-TH" sz="1200">
                <a:latin typeface="Arial Black" panose="020B0A04020102020204" pitchFamily="34" charset="0"/>
              </a:rPr>
              <a:pPr algn="r" eaLnBrk="1" hangingPunct="1"/>
              <a:t>5</a:t>
            </a:fld>
            <a:endParaRPr lang="th-TH" altLang="th-TH" sz="1200">
              <a:latin typeface="Arial Black" panose="020B0A04020102020204" pitchFamily="34" charset="0"/>
            </a:endParaRPr>
          </a:p>
        </p:txBody>
      </p:sp>
      <p:sp>
        <p:nvSpPr>
          <p:cNvPr id="384002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447800"/>
            <a:ext cx="7848600" cy="1143000"/>
          </a:xfrm>
        </p:spPr>
        <p:txBody>
          <a:bodyPr/>
          <a:lstStyle/>
          <a:p>
            <a:pPr eaLnBrk="1" hangingPunct="1"/>
            <a:r>
              <a:rPr lang="th-TH" altLang="th-TH" sz="3000" b="1" smtClean="0">
                <a:latin typeface="FreesiaUPC" panose="020B0604020202020204" pitchFamily="34" charset="-34"/>
                <a:cs typeface="FreesiaUPC" panose="020B0604020202020204" pitchFamily="34" charset="-34"/>
              </a:rPr>
              <a:t>ค.ศ. </a:t>
            </a:r>
            <a:r>
              <a:rPr lang="en-US" altLang="th-TH" sz="3000" b="1" smtClean="0">
                <a:latin typeface="FreesiaUPC" panose="020B0604020202020204" pitchFamily="34" charset="-34"/>
                <a:cs typeface="FreesiaUPC" panose="020B0604020202020204" pitchFamily="34" charset="-34"/>
              </a:rPr>
              <a:t>1819 : Hans Christian Oersted </a:t>
            </a:r>
            <a:r>
              <a:rPr lang="th-TH" altLang="th-TH" sz="3000" b="1" smtClean="0">
                <a:latin typeface="FreesiaUPC" panose="020B0604020202020204" pitchFamily="34" charset="-34"/>
                <a:cs typeface="FreesiaUPC" panose="020B0604020202020204" pitchFamily="34" charset="-34"/>
              </a:rPr>
              <a:t>ค้นพบความสัมพันธ์ระหว่างกระแสไฟฟ้ากับอำนาจแม่เหล็ก</a:t>
            </a:r>
            <a:endParaRPr lang="en-US" altLang="th-TH" sz="3000" b="1" smtClean="0"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pic>
        <p:nvPicPr>
          <p:cNvPr id="49156" name="Picture 3" descr="29-bio1"/>
          <p:cNvPicPr>
            <a:picLocks noGrp="1" noChangeAspect="1" noChangeArrowheads="1"/>
          </p:cNvPicPr>
          <p:nvPr>
            <p:ph type="clipArt"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24550" y="2590800"/>
            <a:ext cx="2952750" cy="3429000"/>
          </a:xfrm>
          <a:noFill/>
        </p:spPr>
      </p:pic>
      <p:sp>
        <p:nvSpPr>
          <p:cNvPr id="384004" name="Rectangle 4"/>
          <p:cNvSpPr>
            <a:spLocks noChangeArrowheads="1"/>
          </p:cNvSpPr>
          <p:nvPr/>
        </p:nvSpPr>
        <p:spPr bwMode="auto">
          <a:xfrm>
            <a:off x="457200" y="2667000"/>
            <a:ext cx="2286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</a:pPr>
            <a:r>
              <a:rPr lang="th-TH" altLang="th-TH" sz="3000" b="1">
                <a:latin typeface="FreesiaUPC" panose="020B0604020202020204" pitchFamily="34" charset="-34"/>
                <a:cs typeface="FreesiaUPC" panose="020B0604020202020204" pitchFamily="34" charset="-34"/>
              </a:rPr>
              <a:t>ค.ศ. 1820 :</a:t>
            </a:r>
          </a:p>
        </p:txBody>
      </p:sp>
      <p:sp>
        <p:nvSpPr>
          <p:cNvPr id="384005" name="Rectangle 5"/>
          <p:cNvSpPr>
            <a:spLocks noChangeArrowheads="1"/>
          </p:cNvSpPr>
          <p:nvPr/>
        </p:nvSpPr>
        <p:spPr bwMode="auto">
          <a:xfrm>
            <a:off x="457200" y="4800600"/>
            <a:ext cx="449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</a:pPr>
            <a:r>
              <a:rPr lang="en-US" altLang="th-TH" sz="3000" b="1">
                <a:latin typeface="FreesiaUPC" panose="020B0604020202020204" pitchFamily="34" charset="-34"/>
                <a:cs typeface="FreesiaUPC" panose="020B0604020202020204" pitchFamily="34" charset="-34"/>
              </a:rPr>
              <a:t>Maxwell </a:t>
            </a:r>
            <a:r>
              <a:rPr lang="th-TH" altLang="th-TH" sz="3000" b="1">
                <a:latin typeface="FreesiaUPC" panose="020B0604020202020204" pitchFamily="34" charset="-34"/>
                <a:cs typeface="FreesiaUPC" panose="020B0604020202020204" pitchFamily="34" charset="-34"/>
              </a:rPr>
              <a:t>ค้นพบว่าการเปลี่ยนสนามไฟฟ้าจะทำให้เกิดสนามแม่เหล็ก</a:t>
            </a:r>
            <a:endParaRPr lang="en-US" altLang="th-TH" sz="3000" b="1"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384006" name="Rectangle 6"/>
          <p:cNvSpPr>
            <a:spLocks noChangeArrowheads="1"/>
          </p:cNvSpPr>
          <p:nvPr/>
        </p:nvSpPr>
        <p:spPr bwMode="auto">
          <a:xfrm>
            <a:off x="457200" y="3322638"/>
            <a:ext cx="4953000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</a:pPr>
            <a:r>
              <a:rPr lang="en-US" altLang="th-TH" sz="3000" b="1">
                <a:latin typeface="FreesiaUPC" panose="020B0604020202020204" pitchFamily="34" charset="-34"/>
                <a:cs typeface="FreesiaUPC" panose="020B0604020202020204" pitchFamily="34" charset="-34"/>
              </a:rPr>
              <a:t>Faraday </a:t>
            </a:r>
            <a:r>
              <a:rPr lang="th-TH" altLang="th-TH" sz="3000" b="1">
                <a:latin typeface="FreesiaUPC" panose="020B0604020202020204" pitchFamily="34" charset="-34"/>
                <a:cs typeface="FreesiaUPC" panose="020B0604020202020204" pitchFamily="34" charset="-34"/>
              </a:rPr>
              <a:t>และ</a:t>
            </a:r>
            <a:r>
              <a:rPr lang="en-US" altLang="th-TH" sz="3000" b="1">
                <a:latin typeface="FreesiaUPC" panose="020B0604020202020204" pitchFamily="34" charset="-34"/>
                <a:cs typeface="FreesiaUPC" panose="020B0604020202020204" pitchFamily="34" charset="-34"/>
              </a:rPr>
              <a:t> Henry </a:t>
            </a:r>
            <a:r>
              <a:rPr lang="th-TH" altLang="th-TH" sz="3000" b="1">
                <a:latin typeface="FreesiaUPC" panose="020B0604020202020204" pitchFamily="34" charset="-34"/>
                <a:cs typeface="FreesiaUPC" panose="020B0604020202020204" pitchFamily="34" charset="-34"/>
              </a:rPr>
              <a:t>ค้นพบว่าการ </a:t>
            </a:r>
          </a:p>
          <a:p>
            <a:pPr lvl="1" eaLnBrk="1" hangingPunct="1">
              <a:lnSpc>
                <a:spcPct val="90000"/>
              </a:lnSpc>
              <a:buClr>
                <a:schemeClr val="accent2"/>
              </a:buClr>
              <a:buSzPct val="70000"/>
              <a:buFont typeface="Wingdings" panose="05000000000000000000" pitchFamily="2" charset="2"/>
              <a:buNone/>
            </a:pPr>
            <a:r>
              <a:rPr lang="th-TH" altLang="th-TH" sz="3000" b="1">
                <a:latin typeface="FreesiaUPC" panose="020B0604020202020204" pitchFamily="34" charset="-34"/>
                <a:cs typeface="FreesiaUPC" panose="020B0604020202020204" pitchFamily="34" charset="-34"/>
              </a:rPr>
              <a:t>   เปลี่ยนสนามแม่เหล็กจะทำให้เกิด</a:t>
            </a:r>
          </a:p>
          <a:p>
            <a:pPr lvl="1" eaLnBrk="1" hangingPunct="1">
              <a:lnSpc>
                <a:spcPct val="90000"/>
              </a:lnSpc>
              <a:buClr>
                <a:schemeClr val="accent2"/>
              </a:buClr>
              <a:buSzPct val="70000"/>
              <a:buFont typeface="Wingdings" panose="05000000000000000000" pitchFamily="2" charset="2"/>
              <a:buNone/>
            </a:pPr>
            <a:r>
              <a:rPr lang="th-TH" altLang="th-TH" sz="3000" b="1">
                <a:latin typeface="FreesiaUPC" panose="020B0604020202020204" pitchFamily="34" charset="-34"/>
                <a:cs typeface="FreesiaUPC" panose="020B0604020202020204" pitchFamily="34" charset="-34"/>
              </a:rPr>
              <a:t>   สนามไฟฟ้า</a:t>
            </a:r>
            <a:endParaRPr lang="en-US" altLang="th-TH" sz="3000" b="1"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384007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3132138" y="404813"/>
            <a:ext cx="2819400" cy="698500"/>
          </a:xfrm>
        </p:spPr>
        <p:txBody>
          <a:bodyPr/>
          <a:lstStyle/>
          <a:p>
            <a:pPr eaLnBrk="1" hangingPunct="1"/>
            <a:r>
              <a:rPr lang="th-TH" altLang="th-TH" sz="36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FreesiaUPC" panose="020B0604020202020204" pitchFamily="34" charset="-34"/>
              </a:rPr>
              <a:t>ความเป็นมา (ต่อ)</a:t>
            </a:r>
          </a:p>
        </p:txBody>
      </p:sp>
    </p:spTree>
    <p:extLst>
      <p:ext uri="{BB962C8B-B14F-4D97-AF65-F5344CB8AC3E}">
        <p14:creationId xmlns:p14="http://schemas.microsoft.com/office/powerpoint/2010/main" val="4264501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altLang="th-TH" b="1" smtClean="0"/>
              <a:t>ฮานส์ คริสเตียน เออร์สเตด ผู้ค้นพบความสัมพันธ์แม่เหล็กกับไฟฟ้า </a:t>
            </a:r>
          </a:p>
          <a:p>
            <a:pPr>
              <a:buFontTx/>
              <a:buNone/>
            </a:pPr>
            <a:endParaRPr lang="th-TH" altLang="th-TH" smtClean="0"/>
          </a:p>
        </p:txBody>
      </p:sp>
      <p:pic>
        <p:nvPicPr>
          <p:cNvPr id="38919" name="Picture 7" descr="oerst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205038"/>
            <a:ext cx="2857500" cy="367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20" name="Rectangle 8"/>
          <p:cNvSpPr>
            <a:spLocks noChangeArrowheads="1"/>
          </p:cNvSpPr>
          <p:nvPr/>
        </p:nvSpPr>
        <p:spPr bwMode="auto">
          <a:xfrm>
            <a:off x="4427538" y="2420938"/>
            <a:ext cx="3457575" cy="3662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th-TH" altLang="th-TH" sz="1800" b="1">
                <a:solidFill>
                  <a:srgbClr val="FF0066"/>
                </a:solidFill>
              </a:rPr>
              <a:t>ออร์สเตดได้ทำการทดลองเกี่ยวกับปรากฏการณ์ที่เข็มทิศจะเบนเมื่อมีฝนตกหนักและฟ้าแลบ เพื่อลองดูว่าจะเกิดอะไรขึ้นกับเข็มทิศ ถ้าผ่านกระแสไฟเข้าไปในลวดตัวนำ เขานำลวดตัวนำตั้งฉากกับเข็มทิศและพบว่าไม่มีอะไรเกิดขึ้น แต่หลังจากการบรรยายสิ้นสุด เออร์สเตดลองวางลวดตัวนำขนานกับเข็มทิศ และผ่านกระแสไฟฟ้าไปในลวดตัวนำ กลับพบว่าเข็มทิศกระดิก และเริ่มเบน การค้นพบนี้ทำให้เออร์สเตดเป็นบุคคลแรกที่ค้นพบความสัมพันธ์ระหว่างกระแสไฟฟ้าและแม่เหล็ก หรือนำไปสู่ทฤษฎีความสัมพันธ์ระหว่างแม่เหล็กกับไฟฟ้า (</a:t>
            </a:r>
            <a:r>
              <a:rPr lang="en-US" altLang="th-TH" sz="1800" b="1">
                <a:solidFill>
                  <a:srgbClr val="FF0066"/>
                </a:solidFill>
              </a:rPr>
              <a:t>Electro Magnetism Theory</a:t>
            </a:r>
            <a:r>
              <a:rPr lang="th-TH" altLang="th-TH" sz="1800" b="1">
                <a:solidFill>
                  <a:srgbClr val="FF0066"/>
                </a:solidFill>
              </a:rPr>
              <a:t>)</a:t>
            </a:r>
            <a:r>
              <a:rPr lang="en-US" altLang="th-TH" sz="1800" b="1">
                <a:solidFill>
                  <a:srgbClr val="FF0066"/>
                </a:solidFill>
              </a:rPr>
              <a:t/>
            </a:r>
            <a:br>
              <a:rPr lang="en-US" altLang="th-TH" sz="1800" b="1">
                <a:solidFill>
                  <a:srgbClr val="FF0066"/>
                </a:solidFill>
              </a:rPr>
            </a:br>
            <a:endParaRPr lang="en-US" altLang="th-TH" sz="1800" b="1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33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2276475"/>
            <a:ext cx="457200" cy="220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944" name="Freeform 8"/>
          <p:cNvSpPr>
            <a:spLocks/>
          </p:cNvSpPr>
          <p:nvPr/>
        </p:nvSpPr>
        <p:spPr bwMode="auto">
          <a:xfrm>
            <a:off x="1835150" y="908050"/>
            <a:ext cx="1223963" cy="1943100"/>
          </a:xfrm>
          <a:custGeom>
            <a:avLst/>
            <a:gdLst>
              <a:gd name="T0" fmla="*/ 0 w 771"/>
              <a:gd name="T1" fmla="*/ 136 h 1224"/>
              <a:gd name="T2" fmla="*/ 317 w 771"/>
              <a:gd name="T3" fmla="*/ 363 h 1224"/>
              <a:gd name="T4" fmla="*/ 272 w 771"/>
              <a:gd name="T5" fmla="*/ 680 h 1224"/>
              <a:gd name="T6" fmla="*/ 771 w 771"/>
              <a:gd name="T7" fmla="*/ 1224 h 1224"/>
              <a:gd name="T8" fmla="*/ 408 w 771"/>
              <a:gd name="T9" fmla="*/ 635 h 1224"/>
              <a:gd name="T10" fmla="*/ 453 w 771"/>
              <a:gd name="T11" fmla="*/ 317 h 1224"/>
              <a:gd name="T12" fmla="*/ 181 w 771"/>
              <a:gd name="T13" fmla="*/ 0 h 1224"/>
              <a:gd name="T14" fmla="*/ 181 w 771"/>
              <a:gd name="T15" fmla="*/ 90 h 1224"/>
              <a:gd name="T16" fmla="*/ 45 w 771"/>
              <a:gd name="T17" fmla="*/ 0 h 1224"/>
              <a:gd name="T18" fmla="*/ 0 w 771"/>
              <a:gd name="T19" fmla="*/ 136 h 1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71" h="1224">
                <a:moveTo>
                  <a:pt x="0" y="136"/>
                </a:moveTo>
                <a:lnTo>
                  <a:pt x="317" y="363"/>
                </a:lnTo>
                <a:lnTo>
                  <a:pt x="272" y="680"/>
                </a:lnTo>
                <a:lnTo>
                  <a:pt x="771" y="1224"/>
                </a:lnTo>
                <a:lnTo>
                  <a:pt x="408" y="635"/>
                </a:lnTo>
                <a:lnTo>
                  <a:pt x="453" y="317"/>
                </a:lnTo>
                <a:lnTo>
                  <a:pt x="181" y="0"/>
                </a:lnTo>
                <a:lnTo>
                  <a:pt x="181" y="90"/>
                </a:lnTo>
                <a:lnTo>
                  <a:pt x="45" y="0"/>
                </a:lnTo>
                <a:lnTo>
                  <a:pt x="0" y="1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39947" name="Freeform 11"/>
          <p:cNvSpPr>
            <a:spLocks/>
          </p:cNvSpPr>
          <p:nvPr/>
        </p:nvSpPr>
        <p:spPr bwMode="auto">
          <a:xfrm>
            <a:off x="2555875" y="908050"/>
            <a:ext cx="1223963" cy="1943100"/>
          </a:xfrm>
          <a:custGeom>
            <a:avLst/>
            <a:gdLst>
              <a:gd name="T0" fmla="*/ 0 w 771"/>
              <a:gd name="T1" fmla="*/ 136 h 1224"/>
              <a:gd name="T2" fmla="*/ 317 w 771"/>
              <a:gd name="T3" fmla="*/ 363 h 1224"/>
              <a:gd name="T4" fmla="*/ 272 w 771"/>
              <a:gd name="T5" fmla="*/ 680 h 1224"/>
              <a:gd name="T6" fmla="*/ 771 w 771"/>
              <a:gd name="T7" fmla="*/ 1224 h 1224"/>
              <a:gd name="T8" fmla="*/ 408 w 771"/>
              <a:gd name="T9" fmla="*/ 635 h 1224"/>
              <a:gd name="T10" fmla="*/ 453 w 771"/>
              <a:gd name="T11" fmla="*/ 317 h 1224"/>
              <a:gd name="T12" fmla="*/ 181 w 771"/>
              <a:gd name="T13" fmla="*/ 0 h 1224"/>
              <a:gd name="T14" fmla="*/ 181 w 771"/>
              <a:gd name="T15" fmla="*/ 90 h 1224"/>
              <a:gd name="T16" fmla="*/ 45 w 771"/>
              <a:gd name="T17" fmla="*/ 0 h 1224"/>
              <a:gd name="T18" fmla="*/ 0 w 771"/>
              <a:gd name="T19" fmla="*/ 136 h 1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71" h="1224">
                <a:moveTo>
                  <a:pt x="0" y="136"/>
                </a:moveTo>
                <a:lnTo>
                  <a:pt x="317" y="363"/>
                </a:lnTo>
                <a:lnTo>
                  <a:pt x="272" y="680"/>
                </a:lnTo>
                <a:lnTo>
                  <a:pt x="771" y="1224"/>
                </a:lnTo>
                <a:lnTo>
                  <a:pt x="408" y="635"/>
                </a:lnTo>
                <a:lnTo>
                  <a:pt x="453" y="317"/>
                </a:lnTo>
                <a:lnTo>
                  <a:pt x="181" y="0"/>
                </a:lnTo>
                <a:lnTo>
                  <a:pt x="181" y="90"/>
                </a:lnTo>
                <a:lnTo>
                  <a:pt x="45" y="0"/>
                </a:lnTo>
                <a:lnTo>
                  <a:pt x="0" y="1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39948" name="Text Box 12"/>
          <p:cNvSpPr txBox="1">
            <a:spLocks noChangeArrowheads="1"/>
          </p:cNvSpPr>
          <p:nvPr/>
        </p:nvSpPr>
        <p:spPr bwMode="auto">
          <a:xfrm>
            <a:off x="1527175" y="4957763"/>
            <a:ext cx="6789738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th-TH" altLang="th-TH"/>
              <a:t>การค้นพบของ </a:t>
            </a:r>
            <a:r>
              <a:rPr lang="th-TH" altLang="th-TH" b="1"/>
              <a:t>เออร์สเตด</a:t>
            </a:r>
            <a:r>
              <a:rPr lang="th-TH" altLang="th-TH"/>
              <a:t> พบว่าเมื่อมีฟ้าผ่าที่มีกระแสไฟฟ้าเกิดขึ้นเป็นจำนวนมหาศาลจะส่งผลให้เข็นเบนเปลี่ยนทิศทาง</a:t>
            </a:r>
          </a:p>
        </p:txBody>
      </p:sp>
    </p:spTree>
    <p:extLst>
      <p:ext uri="{BB962C8B-B14F-4D97-AF65-F5344CB8AC3E}">
        <p14:creationId xmlns:p14="http://schemas.microsoft.com/office/powerpoint/2010/main" val="623780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repeatCount="indefinite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399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99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399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900000">
                                      <p:cBhvr>
                                        <p:cTn id="14" dur="2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11" name="Picture 7" descr="BarMagnetMedi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060848"/>
            <a:ext cx="4181475" cy="364648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47113" name="Text Box 9"/>
          <p:cNvSpPr txBox="1">
            <a:spLocks noChangeArrowheads="1"/>
          </p:cNvSpPr>
          <p:nvPr/>
        </p:nvSpPr>
        <p:spPr bwMode="auto">
          <a:xfrm>
            <a:off x="4932363" y="2205038"/>
            <a:ext cx="3744912" cy="1723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smtClean="0">
                <a:solidFill>
                  <a:srgbClr val="FFFF00"/>
                </a:solidFill>
                <a:latin typeface="_Layiji MaHaNiYom V 1.2" pitchFamily="2" charset="0"/>
                <a:cs typeface="_Layiji MaHaNiYom V 1.2" pitchFamily="2" charset="0"/>
              </a:rPr>
              <a:t>1. </a:t>
            </a:r>
            <a:r>
              <a:rPr lang="th-TH" sz="3600" b="1" dirty="0" smtClean="0">
                <a:solidFill>
                  <a:srgbClr val="FFFF00"/>
                </a:solidFill>
                <a:latin typeface="_Layiji MaHaNiYom V 1.2" pitchFamily="2" charset="0"/>
                <a:cs typeface="_Layiji MaHaNiYom V 1.2" pitchFamily="2" charset="0"/>
              </a:rPr>
              <a:t>ขั้วแม่เหล็ก </a:t>
            </a:r>
            <a:r>
              <a:rPr lang="en-US" sz="3600" b="1" dirty="0">
                <a:solidFill>
                  <a:srgbClr val="FFFF00"/>
                </a:solidFill>
                <a:latin typeface="_Layiji MaHaNiYom V 1.2" pitchFamily="2" charset="0"/>
                <a:cs typeface="_Layiji MaHaNiYom V 1.2" pitchFamily="2" charset="0"/>
              </a:rPr>
              <a:t>(Pole)</a:t>
            </a:r>
          </a:p>
          <a:p>
            <a:pPr>
              <a:spcBef>
                <a:spcPct val="50000"/>
              </a:spcBef>
            </a:pPr>
            <a:r>
              <a:rPr lang="th-TH" b="1" dirty="0">
                <a:latin typeface="_Layiji MaHaNiYom V 1.2" pitchFamily="2" charset="0"/>
                <a:cs typeface="_Layiji MaHaNiYom V 1.2" pitchFamily="2" charset="0"/>
              </a:rPr>
              <a:t>  เป็นจุดบนแท่งแม่เหล็กซึ่งมีแรงแม่เหล็กปรากฏอยู่อย่าง</a:t>
            </a:r>
            <a:r>
              <a:rPr lang="th-TH" b="1" dirty="0" smtClean="0">
                <a:latin typeface="_Layiji MaHaNiYom V 1.2" pitchFamily="2" charset="0"/>
                <a:cs typeface="_Layiji MaHaNiYom V 1.2" pitchFamily="2" charset="0"/>
              </a:rPr>
              <a:t>เข้ม</a:t>
            </a:r>
            <a:endParaRPr lang="th-TH" b="1" dirty="0">
              <a:latin typeface="_Layiji MaHaNiYom V 1.2" pitchFamily="2" charset="0"/>
              <a:cs typeface="_Layiji MaHaNiYom V 1.2" pitchFamily="2" charset="0"/>
            </a:endParaRPr>
          </a:p>
        </p:txBody>
      </p:sp>
      <p:sp>
        <p:nvSpPr>
          <p:cNvPr id="5" name="WordArt 2"/>
          <p:cNvSpPr>
            <a:spLocks noChangeArrowheads="1" noChangeShapeType="1" noTextEdit="1"/>
          </p:cNvSpPr>
          <p:nvPr/>
        </p:nvSpPr>
        <p:spPr bwMode="auto">
          <a:xfrm>
            <a:off x="3059832" y="404664"/>
            <a:ext cx="4176464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th-TH" sz="3600" b="1" kern="1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_Layiji MaHaNiYom V 1.2" pitchFamily="2" charset="0"/>
                <a:cs typeface="_Layiji MaHaNiYom V 1.2" pitchFamily="2" charset="0"/>
              </a:rPr>
              <a:t>สมบัติของแท่งแม่เหล็ก</a:t>
            </a:r>
            <a:endParaRPr lang="th-TH" sz="3600" b="1" kern="1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_Layiji MaHaNiYom V 1.2" pitchFamily="2" charset="0"/>
              <a:cs typeface="_Layiji MaHaNiYom V 1.2" pitchFamily="2" charset="0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4788024" y="4077072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b="1" dirty="0" smtClean="0">
                <a:solidFill>
                  <a:srgbClr val="00B0F0"/>
                </a:solidFill>
                <a:latin typeface="_Layiji MaHaNiYom V 1.2" pitchFamily="2" charset="0"/>
                <a:cs typeface="_Layiji MaHaNiYom V 1.2" pitchFamily="2" charset="0"/>
              </a:rPr>
              <a:t>2. </a:t>
            </a:r>
            <a:r>
              <a:rPr lang="th-TH" sz="3200" b="1" dirty="0" smtClean="0">
                <a:solidFill>
                  <a:srgbClr val="00B0F0"/>
                </a:solidFill>
                <a:latin typeface="_Layiji MaHaNiYom V 1.2" pitchFamily="2" charset="0"/>
                <a:cs typeface="_Layiji MaHaNiYom V 1.2" pitchFamily="2" charset="0"/>
              </a:rPr>
              <a:t>ชนิดของขั้วแม่เหล็ก</a:t>
            </a:r>
          </a:p>
          <a:p>
            <a:r>
              <a:rPr lang="th-TH" sz="3200" b="1" dirty="0" smtClean="0">
                <a:solidFill>
                  <a:srgbClr val="00B0F0"/>
                </a:solidFill>
                <a:latin typeface="_Layiji MaHaNiYom V 1.2" pitchFamily="2" charset="0"/>
                <a:cs typeface="_Layiji MaHaNiYom V 1.2" pitchFamily="2" charset="0"/>
              </a:rPr>
              <a:t>   แม่เหล็กมี </a:t>
            </a:r>
            <a:r>
              <a:rPr lang="en-US" sz="3200" b="1" dirty="0" smtClean="0">
                <a:solidFill>
                  <a:srgbClr val="00B0F0"/>
                </a:solidFill>
                <a:latin typeface="_Layiji MaHaNiYom V 1.2" pitchFamily="2" charset="0"/>
                <a:cs typeface="_Layiji MaHaNiYom V 1.2" pitchFamily="2" charset="0"/>
              </a:rPr>
              <a:t>2 </a:t>
            </a:r>
            <a:r>
              <a:rPr lang="th-TH" sz="3200" b="1" dirty="0" smtClean="0">
                <a:solidFill>
                  <a:srgbClr val="00B0F0"/>
                </a:solidFill>
                <a:latin typeface="_Layiji MaHaNiYom V 1.2" pitchFamily="2" charset="0"/>
                <a:cs typeface="_Layiji MaHaNiYom V 1.2" pitchFamily="2" charset="0"/>
              </a:rPr>
              <a:t>ขั้ว คือ ขั้วเหนือ </a:t>
            </a:r>
            <a:r>
              <a:rPr lang="en-US" sz="3200" b="1" dirty="0" smtClean="0">
                <a:solidFill>
                  <a:srgbClr val="00B0F0"/>
                </a:solidFill>
                <a:latin typeface="_Layiji MaHaNiYom V 1.2" pitchFamily="2" charset="0"/>
                <a:cs typeface="_Layiji MaHaNiYom V 1.2" pitchFamily="2" charset="0"/>
              </a:rPr>
              <a:t>(N) </a:t>
            </a:r>
            <a:endParaRPr lang="th-TH" sz="3200" b="1" dirty="0" smtClean="0">
              <a:solidFill>
                <a:srgbClr val="00B0F0"/>
              </a:solidFill>
              <a:latin typeface="_Layiji MaHaNiYom V 1.2" pitchFamily="2" charset="0"/>
              <a:cs typeface="_Layiji MaHaNiYom V 1.2" pitchFamily="2" charset="0"/>
            </a:endParaRPr>
          </a:p>
          <a:p>
            <a:r>
              <a:rPr lang="th-TH" sz="3200" b="1" dirty="0" smtClean="0">
                <a:solidFill>
                  <a:srgbClr val="00B0F0"/>
                </a:solidFill>
                <a:latin typeface="_Layiji MaHaNiYom V 1.2" pitchFamily="2" charset="0"/>
                <a:cs typeface="_Layiji MaHaNiYom V 1.2" pitchFamily="2" charset="0"/>
              </a:rPr>
              <a:t>   กับ ขั้วใต้ </a:t>
            </a:r>
            <a:r>
              <a:rPr lang="en-US" sz="3200" b="1" dirty="0" smtClean="0">
                <a:solidFill>
                  <a:srgbClr val="00B0F0"/>
                </a:solidFill>
                <a:latin typeface="_Layiji MaHaNiYom V 1.2" pitchFamily="2" charset="0"/>
                <a:cs typeface="_Layiji MaHaNiYom V 1.2" pitchFamily="2" charset="0"/>
              </a:rPr>
              <a:t>(S)</a:t>
            </a:r>
            <a:endParaRPr lang="th-TH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1403648" y="5877272"/>
            <a:ext cx="66752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 smtClean="0">
                <a:solidFill>
                  <a:srgbClr val="FFFF00"/>
                </a:solidFill>
                <a:latin typeface="_Layiji MaHaNiYom V 1.2" pitchFamily="2" charset="0"/>
                <a:cs typeface="_Layiji MaHaNiYom V 1.2" pitchFamily="2" charset="0"/>
              </a:rPr>
              <a:t>ถ้าทำแท่งแม่เหล็กตกแตกแบ่งเป็น </a:t>
            </a:r>
            <a:r>
              <a:rPr lang="en-US" dirty="0" smtClean="0">
                <a:solidFill>
                  <a:srgbClr val="FFFF00"/>
                </a:solidFill>
                <a:latin typeface="_Layiji MaHaNiYom V 1.2" pitchFamily="2" charset="0"/>
                <a:cs typeface="_Layiji MaHaNiYom V 1.2" pitchFamily="2" charset="0"/>
              </a:rPr>
              <a:t>2</a:t>
            </a:r>
            <a:r>
              <a:rPr lang="th-TH" dirty="0" smtClean="0">
                <a:solidFill>
                  <a:srgbClr val="FFFF00"/>
                </a:solidFill>
                <a:latin typeface="_Layiji MaHaNiYom V 1.2" pitchFamily="2" charset="0"/>
                <a:cs typeface="_Layiji MaHaNiYom V 1.2" pitchFamily="2" charset="0"/>
              </a:rPr>
              <a:t> ส่วน แม่เหล็กจะมีขั้วอย่างไร</a:t>
            </a:r>
            <a:endParaRPr lang="th-TH" dirty="0">
              <a:solidFill>
                <a:srgbClr val="FFFF00"/>
              </a:solidFill>
              <a:latin typeface="_Layiji MaHaNiYom V 1.2" pitchFamily="2" charset="0"/>
              <a:cs typeface="_Layiji MaHaNiYom V 1.2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7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3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4" name="Picture 6" descr="1972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413" y="549275"/>
            <a:ext cx="4608512" cy="3663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8135" name="Text Box 7"/>
          <p:cNvSpPr txBox="1">
            <a:spLocks noChangeArrowheads="1"/>
          </p:cNvSpPr>
          <p:nvPr/>
        </p:nvSpPr>
        <p:spPr bwMode="auto">
          <a:xfrm>
            <a:off x="971600" y="4509120"/>
            <a:ext cx="74168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dirty="0">
                <a:solidFill>
                  <a:srgbClr val="FFFF00"/>
                </a:solidFill>
                <a:latin typeface="_Layiji MaHaNiYom V 1.2" pitchFamily="2" charset="0"/>
                <a:cs typeface="_Layiji MaHaNiYom V 1.2" pitchFamily="2" charset="0"/>
              </a:rPr>
              <a:t>ถ้าแขวนแท่งแม่เหล็กให้แกว่งได้โดยอิสระ มันจะชี้ทิศทางที่แน่นอนตลอดเวลา คือ ปลายหนึ่งชี้ทิศเหนือ อีกปลายชี้ทิศใต้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8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รถไฟใต้ดิน">
  <a:themeElements>
    <a:clrScheme name="รถไฟใต้ดิน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รถไฟใต้ดิน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รถไฟใต้ดิน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</TotalTime>
  <Words>1161</Words>
  <Application>Microsoft Office PowerPoint</Application>
  <PresentationFormat>นำเสนอทางหน้าจอ (4:3)</PresentationFormat>
  <Paragraphs>84</Paragraphs>
  <Slides>26</Slides>
  <Notes>0</Notes>
  <HiddenSlides>0</HiddenSlides>
  <MMClips>1</MMClips>
  <ScaleCrop>false</ScaleCrop>
  <HeadingPairs>
    <vt:vector size="8" baseType="variant">
      <vt:variant>
        <vt:lpstr>ฟอนต์ที่ถูกใช้</vt:lpstr>
      </vt:variant>
      <vt:variant>
        <vt:i4>14</vt:i4>
      </vt:variant>
      <vt:variant>
        <vt:lpstr>ธีม</vt:lpstr>
      </vt:variant>
      <vt:variant>
        <vt:i4>1</vt:i4>
      </vt:variant>
      <vt:variant>
        <vt:lpstr>เซิร์ฟเวอร์ OLE ฝังตัว</vt:lpstr>
      </vt:variant>
      <vt:variant>
        <vt:i4>1</vt:i4>
      </vt:variant>
      <vt:variant>
        <vt:lpstr>ชื่อเรื่องสไลด์</vt:lpstr>
      </vt:variant>
      <vt:variant>
        <vt:i4>26</vt:i4>
      </vt:variant>
    </vt:vector>
  </HeadingPairs>
  <TitlesOfParts>
    <vt:vector size="42" baseType="lpstr">
      <vt:lpstr>_Layiji MaHaNiYom V 1.2</vt:lpstr>
      <vt:lpstr>4805_KwangMD_Melt</vt:lpstr>
      <vt:lpstr>Angsana New</vt:lpstr>
      <vt:lpstr>Arial Black</vt:lpstr>
      <vt:lpstr>Consolas</vt:lpstr>
      <vt:lpstr>Corbel</vt:lpstr>
      <vt:lpstr>Cordia New</vt:lpstr>
      <vt:lpstr>DilleniaUPC</vt:lpstr>
      <vt:lpstr>FreesiaUPC</vt:lpstr>
      <vt:lpstr>Symbol</vt:lpstr>
      <vt:lpstr>Times New Roman</vt:lpstr>
      <vt:lpstr>Wingdings</vt:lpstr>
      <vt:lpstr>Wingdings 2</vt:lpstr>
      <vt:lpstr>Wingdings 3</vt:lpstr>
      <vt:lpstr>รถไฟใต้ดิน</vt:lpstr>
      <vt:lpstr>Equation</vt:lpstr>
      <vt:lpstr>งานนำเสนอ PowerPoint</vt:lpstr>
      <vt:lpstr>งานนำเสนอ PowerPoint</vt:lpstr>
      <vt:lpstr>งานนำเสนอ PowerPoint</vt:lpstr>
      <vt:lpstr>ความเป็นมา</vt:lpstr>
      <vt:lpstr>ความเป็นมา (ต่อ)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เนื่องจากโลกมีสนามแม่เหล็ก เราจึงใช้เข็มทิศในการบอกทิศทางได้ถูกต้อง  นั่นคือ   ขั้วเหนือของเข็มทิศจะชี้ทิศเหนือเสมอ เพราะ ขั้วเหนือของเข็มทิศจะดึงดูดขั้วใต้ของแม่เหล็กโลก</vt:lpstr>
      <vt:lpstr>งานนำเสนอ PowerPoint</vt:lpstr>
      <vt:lpstr>งานนำเสนอ PowerPoint</vt:lpstr>
      <vt:lpstr>ฟลักซ์แม่เหล็ก (Magnetic Flux)</vt:lpstr>
      <vt:lpstr>งานนำเสนอ PowerPoint</vt:lpstr>
      <vt:lpstr>งานนำเสนอ PowerPoint</vt:lpstr>
      <vt:lpstr>งานนำเสนอ PowerPoint</vt:lpstr>
      <vt:lpstr>การทดลองหาทิศสนามแม่เหล็ก</vt:lpstr>
      <vt:lpstr>การหาทิศของสนามแม่เหล็กจากกฎมือขวา</vt:lpstr>
      <vt:lpstr>การเคลื่อนที่ของอนุภาคที่มีประจุไฟฟ้าในสนามแม่เหล็ก</vt:lpstr>
      <vt:lpstr>งานนำเสนอ PowerPoint</vt:lpstr>
      <vt:lpstr>ตัวอย่าง 2 อิเล็กตรอนตัวหนึ่งเคลื่อนที่ด้วยความเร็วคงที่ 1.6x107 m/s ในทิศทางจากซ้ายไปขวา เข้าไปในสนามแม่เหล็กขนาดสม่ำเสมอ 9.1x10-3 เทสลา และสนามมีทิศทางตั้งฉากเข้าหากระดาษ จงหาขนาดและทิศทางของแรงแม่เหล็กที่กระทำต่ออิเล็กตรอน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ภาพนิ่ง 1</dc:title>
  <dc:creator>Owner</dc:creator>
  <cp:lastModifiedBy>User</cp:lastModifiedBy>
  <cp:revision>19</cp:revision>
  <dcterms:created xsi:type="dcterms:W3CDTF">2011-09-01T22:02:41Z</dcterms:created>
  <dcterms:modified xsi:type="dcterms:W3CDTF">2021-06-22T13:59:46Z</dcterms:modified>
</cp:coreProperties>
</file>