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CDD9-BE89-482D-BABD-1B673D8CFCA9}" type="datetimeFigureOut">
              <a:rPr lang="th-TH" smtClean="0"/>
              <a:pPr/>
              <a:t>20/08/58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9803-74F0-4C90-8459-DFB1AF5A06E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CDD9-BE89-482D-BABD-1B673D8CFCA9}" type="datetimeFigureOut">
              <a:rPr lang="th-TH" smtClean="0"/>
              <a:pPr/>
              <a:t>20/08/58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9803-74F0-4C90-8459-DFB1AF5A06E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CDD9-BE89-482D-BABD-1B673D8CFCA9}" type="datetimeFigureOut">
              <a:rPr lang="th-TH" smtClean="0"/>
              <a:pPr/>
              <a:t>20/08/58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9803-74F0-4C90-8459-DFB1AF5A06E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CDD9-BE89-482D-BABD-1B673D8CFCA9}" type="datetimeFigureOut">
              <a:rPr lang="th-TH" smtClean="0"/>
              <a:pPr/>
              <a:t>20/08/58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9803-74F0-4C90-8459-DFB1AF5A06E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CDD9-BE89-482D-BABD-1B673D8CFCA9}" type="datetimeFigureOut">
              <a:rPr lang="th-TH" smtClean="0"/>
              <a:pPr/>
              <a:t>20/08/58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9803-74F0-4C90-8459-DFB1AF5A06E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CDD9-BE89-482D-BABD-1B673D8CFCA9}" type="datetimeFigureOut">
              <a:rPr lang="th-TH" smtClean="0"/>
              <a:pPr/>
              <a:t>20/08/58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9803-74F0-4C90-8459-DFB1AF5A06E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CDD9-BE89-482D-BABD-1B673D8CFCA9}" type="datetimeFigureOut">
              <a:rPr lang="th-TH" smtClean="0"/>
              <a:pPr/>
              <a:t>20/08/58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9803-74F0-4C90-8459-DFB1AF5A06E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CDD9-BE89-482D-BABD-1B673D8CFCA9}" type="datetimeFigureOut">
              <a:rPr lang="th-TH" smtClean="0"/>
              <a:pPr/>
              <a:t>20/08/58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9803-74F0-4C90-8459-DFB1AF5A06E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CDD9-BE89-482D-BABD-1B673D8CFCA9}" type="datetimeFigureOut">
              <a:rPr lang="th-TH" smtClean="0"/>
              <a:pPr/>
              <a:t>20/08/58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9803-74F0-4C90-8459-DFB1AF5A06E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CDD9-BE89-482D-BABD-1B673D8CFCA9}" type="datetimeFigureOut">
              <a:rPr lang="th-TH" smtClean="0"/>
              <a:pPr/>
              <a:t>20/08/58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9803-74F0-4C90-8459-DFB1AF5A06E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CDD9-BE89-482D-BABD-1B673D8CFCA9}" type="datetimeFigureOut">
              <a:rPr lang="th-TH" smtClean="0"/>
              <a:pPr/>
              <a:t>20/08/58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9803-74F0-4C90-8459-DFB1AF5A06E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0CDD9-BE89-482D-BABD-1B673D8CFCA9}" type="datetimeFigureOut">
              <a:rPr lang="th-TH" smtClean="0"/>
              <a:pPr/>
              <a:t>20/08/58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B9803-74F0-4C90-8459-DFB1AF5A06E5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253641" y="2060848"/>
            <a:ext cx="6833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“วงจรไฟฟ้าและการต่อเซลล์ไฟฟ้า”</a:t>
            </a:r>
            <a:endParaRPr lang="th-TH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011936" y="5085184"/>
            <a:ext cx="35125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_Layiji MaHaNiYom V 1.2" pitchFamily="2" charset="0"/>
                <a:cs typeface="_Layiji MaHaNiYom V 1.2" pitchFamily="2" charset="0"/>
              </a:rPr>
              <a:t>โดย...ครูเรวดี  เพ็ญศรี</a:t>
            </a:r>
            <a:endParaRPr lang="th-TH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_Layiji MaHaNiYom V 1.2" pitchFamily="2" charset="0"/>
              <a:cs typeface="_Layiji MaHaNiYom V 1.2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275856" y="188640"/>
            <a:ext cx="28087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ทดสอบความเข้าใจ</a:t>
            </a:r>
            <a:endParaRPr lang="th-TH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endParaRPr>
          </a:p>
        </p:txBody>
      </p:sp>
      <p:pic>
        <p:nvPicPr>
          <p:cNvPr id="5" name="รูปภาพ 4" descr="bawl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88640"/>
            <a:ext cx="476250" cy="476250"/>
          </a:xfrm>
          <a:prstGeom prst="rect">
            <a:avLst/>
          </a:prstGeom>
        </p:spPr>
      </p:pic>
      <p:sp>
        <p:nvSpPr>
          <p:cNvPr id="6" name="ตัดและมนมุมสี่เหลี่ยมหนึ่งมุม 5"/>
          <p:cNvSpPr/>
          <p:nvPr/>
        </p:nvSpPr>
        <p:spPr>
          <a:xfrm>
            <a:off x="611560" y="980728"/>
            <a:ext cx="8064896" cy="1296144"/>
          </a:xfrm>
          <a:prstGeom prst="snip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683568" y="1196752"/>
            <a:ext cx="81499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_Layiji MaHaNiYom V 1.2" pitchFamily="2" charset="0"/>
                <a:cs typeface="_Layiji MaHaNiYom V 1.2" pitchFamily="2" charset="0"/>
              </a:rPr>
              <a:t>1. </a:t>
            </a:r>
            <a:r>
              <a:rPr lang="th-TH" dirty="0" smtClean="0">
                <a:solidFill>
                  <a:srgbClr val="FFC000"/>
                </a:solidFill>
                <a:latin typeface="_Layiji MaHaNiYom V 1.2" pitchFamily="2" charset="0"/>
                <a:cs typeface="_Layiji MaHaNiYom V 1.2" pitchFamily="2" charset="0"/>
              </a:rPr>
              <a:t>เซลล์ไฟฟ้าขนาด </a:t>
            </a:r>
            <a:r>
              <a:rPr lang="en-US" dirty="0" smtClean="0">
                <a:solidFill>
                  <a:srgbClr val="FFC000"/>
                </a:solidFill>
                <a:latin typeface="_Layiji MaHaNiYom V 1.2" pitchFamily="2" charset="0"/>
                <a:cs typeface="_Layiji MaHaNiYom V 1.2" pitchFamily="2" charset="0"/>
              </a:rPr>
              <a:t>1.5</a:t>
            </a:r>
            <a:r>
              <a:rPr lang="th-TH" dirty="0" smtClean="0">
                <a:solidFill>
                  <a:srgbClr val="FFC000"/>
                </a:solidFill>
                <a:latin typeface="_Layiji MaHaNiYom V 1.2" pitchFamily="2" charset="0"/>
                <a:cs typeface="_Layiji MaHaNiYom V 1.2" pitchFamily="2" charset="0"/>
              </a:rPr>
              <a:t> โวลต์ ,</a:t>
            </a:r>
            <a:r>
              <a:rPr lang="en-US" dirty="0" smtClean="0">
                <a:solidFill>
                  <a:srgbClr val="FFC000"/>
                </a:solidFill>
                <a:latin typeface="_Layiji MaHaNiYom V 1.2" pitchFamily="2" charset="0"/>
                <a:cs typeface="_Layiji MaHaNiYom V 1.2" pitchFamily="2" charset="0"/>
              </a:rPr>
              <a:t>0.5 </a:t>
            </a:r>
            <a:r>
              <a:rPr lang="th-TH" dirty="0" smtClean="0">
                <a:solidFill>
                  <a:srgbClr val="FFC000"/>
                </a:solidFill>
                <a:latin typeface="_Layiji MaHaNiYom V 1.2" pitchFamily="2" charset="0"/>
                <a:cs typeface="_Layiji MaHaNiYom V 1.2" pitchFamily="2" charset="0"/>
              </a:rPr>
              <a:t>โอห์ม จำนวน </a:t>
            </a:r>
            <a:r>
              <a:rPr lang="en-US" dirty="0" smtClean="0">
                <a:solidFill>
                  <a:srgbClr val="FFC000"/>
                </a:solidFill>
                <a:latin typeface="_Layiji MaHaNiYom V 1.2" pitchFamily="2" charset="0"/>
                <a:cs typeface="_Layiji MaHaNiYom V 1.2" pitchFamily="2" charset="0"/>
              </a:rPr>
              <a:t>4</a:t>
            </a:r>
            <a:r>
              <a:rPr lang="th-TH" dirty="0" smtClean="0">
                <a:solidFill>
                  <a:srgbClr val="FFC000"/>
                </a:solidFill>
                <a:latin typeface="_Layiji MaHaNiYom V 1.2" pitchFamily="2" charset="0"/>
                <a:cs typeface="_Layiji MaHaNiYom V 1.2" pitchFamily="2" charset="0"/>
              </a:rPr>
              <a:t> เซลล์ ต่อแบบอนุกรมตามกัน</a:t>
            </a:r>
          </a:p>
          <a:p>
            <a:r>
              <a:rPr lang="th-TH" dirty="0" smtClean="0">
                <a:solidFill>
                  <a:srgbClr val="FFC000"/>
                </a:solidFill>
                <a:latin typeface="_Layiji MaHaNiYom V 1.2" pitchFamily="2" charset="0"/>
                <a:cs typeface="_Layiji MaHaNiYom V 1.2" pitchFamily="2" charset="0"/>
              </a:rPr>
              <a:t> แล้วต่อเป็นวงจรกับตัวต้านทานขนาด </a:t>
            </a:r>
            <a:r>
              <a:rPr lang="en-US" dirty="0" smtClean="0">
                <a:solidFill>
                  <a:srgbClr val="FFC000"/>
                </a:solidFill>
                <a:latin typeface="_Layiji MaHaNiYom V 1.2" pitchFamily="2" charset="0"/>
                <a:cs typeface="_Layiji MaHaNiYom V 1.2" pitchFamily="2" charset="0"/>
              </a:rPr>
              <a:t>4</a:t>
            </a:r>
            <a:r>
              <a:rPr lang="th-TH" dirty="0" smtClean="0">
                <a:solidFill>
                  <a:srgbClr val="FFC000"/>
                </a:solidFill>
                <a:latin typeface="_Layiji MaHaNiYom V 1.2" pitchFamily="2" charset="0"/>
                <a:cs typeface="_Layiji MaHaNiYom V 1.2" pitchFamily="2" charset="0"/>
              </a:rPr>
              <a:t> โอห์ม จะมีกระแสไหลในวงจรเท่าไร</a:t>
            </a:r>
            <a:endParaRPr lang="th-TH" dirty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8" name="ตัดและมนมุมสี่เหลี่ยมหนึ่งมุม 7"/>
          <p:cNvSpPr/>
          <p:nvPr/>
        </p:nvSpPr>
        <p:spPr>
          <a:xfrm>
            <a:off x="611560" y="2780928"/>
            <a:ext cx="8064896" cy="2448272"/>
          </a:xfrm>
          <a:prstGeom prst="snip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683568" y="2996952"/>
            <a:ext cx="5747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2. 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จากรูปจงหากระแสไฟฟ้าที่ผ่านตัวต้านทาน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4.5 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โอห์ม</a:t>
            </a:r>
            <a:endParaRPr lang="th-TH" dirty="0" smtClean="0">
              <a:solidFill>
                <a:srgbClr val="FFC000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25000"/>
          </a:blip>
          <a:srcRect/>
          <a:stretch>
            <a:fillRect/>
          </a:stretch>
        </p:blipFill>
        <p:spPr bwMode="auto">
          <a:xfrm>
            <a:off x="3347864" y="3573016"/>
            <a:ext cx="1849437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ดและมนมุมสี่เหลี่ยมหนึ่งมุม 3"/>
          <p:cNvSpPr/>
          <p:nvPr/>
        </p:nvSpPr>
        <p:spPr>
          <a:xfrm>
            <a:off x="539552" y="548680"/>
            <a:ext cx="8064896" cy="1584176"/>
          </a:xfrm>
          <a:prstGeom prst="snip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83568" y="764704"/>
            <a:ext cx="77524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3. 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เซลล์ไฟฟ้าขนาด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1.5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 โวลต์ ,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2 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โอห์ม จำนวน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20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 เซลล์ ต้องต่อกับ</a:t>
            </a:r>
          </a:p>
          <a:p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   ตัวต้านทานขนาด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10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 โอห์ม จะต้องต่อเซลล์ไฟฟ้าอย่างไรจึงจะมีกระแสไหล</a:t>
            </a:r>
          </a:p>
          <a:p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   ในวงจรมากที่สุด</a:t>
            </a:r>
            <a:endParaRPr lang="th-TH" dirty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532321" y="2636912"/>
            <a:ext cx="40078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ความต่างศักย์ไฟฟ้าในวงจร</a:t>
            </a:r>
            <a:endParaRPr lang="th-TH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endParaRPr>
          </a:p>
        </p:txBody>
      </p:sp>
      <p:pic>
        <p:nvPicPr>
          <p:cNvPr id="7" name="รูปภาพ 6" descr="tongu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060848"/>
            <a:ext cx="1143000" cy="114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3501008"/>
            <a:ext cx="4812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1. 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หาค่า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V 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ระหว่างปลาย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R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 (หรือ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V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 คร่อม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R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)</a:t>
            </a:r>
            <a:endParaRPr lang="th-TH" dirty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4149080"/>
            <a:ext cx="6970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ในวงจรอนุกรมใช้เงื่อนไข 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V</a:t>
            </a:r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รวม 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=</a:t>
            </a:r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 ผลรวมของ 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V </a:t>
            </a:r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ที่คร่อม 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R</a:t>
            </a:r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 แต่ละตัว</a:t>
            </a:r>
            <a:endParaRPr lang="th-TH" dirty="0">
              <a:solidFill>
                <a:srgbClr val="FFFF00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648" y="4725144"/>
            <a:ext cx="6494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ในวงจรขนานใช้เงื่อนไข 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I</a:t>
            </a:r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รวม 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=</a:t>
            </a:r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 ผลรวมของ 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I </a:t>
            </a:r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ที่ผ่าน 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R</a:t>
            </a:r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 แต่ละตัว</a:t>
            </a:r>
            <a:endParaRPr lang="th-TH" dirty="0">
              <a:solidFill>
                <a:srgbClr val="FFFF00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764704"/>
            <a:ext cx="5546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2. 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หาค่า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V 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ในวงจรที่มีเซลล์ไฟฟ้าแทรกในวงจรวงเดียว</a:t>
            </a:r>
            <a:endParaRPr lang="th-TH" dirty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grpSp>
        <p:nvGrpSpPr>
          <p:cNvPr id="60" name="กลุ่ม 59"/>
          <p:cNvGrpSpPr/>
          <p:nvPr/>
        </p:nvGrpSpPr>
        <p:grpSpPr>
          <a:xfrm>
            <a:off x="2483768" y="1340768"/>
            <a:ext cx="2795620" cy="1048182"/>
            <a:chOff x="2483768" y="1340768"/>
            <a:chExt cx="2795620" cy="1048182"/>
          </a:xfrm>
        </p:grpSpPr>
        <p:grpSp>
          <p:nvGrpSpPr>
            <p:cNvPr id="59" name="กลุ่ม 58"/>
            <p:cNvGrpSpPr/>
            <p:nvPr/>
          </p:nvGrpSpPr>
          <p:grpSpPr>
            <a:xfrm>
              <a:off x="2483768" y="1340768"/>
              <a:ext cx="2795620" cy="1048182"/>
              <a:chOff x="3347864" y="1196752"/>
              <a:chExt cx="2795620" cy="1048182"/>
            </a:xfrm>
          </p:grpSpPr>
          <p:sp>
            <p:nvSpPr>
              <p:cNvPr id="8" name="รูปแบบอิสระ 7"/>
              <p:cNvSpPr/>
              <p:nvPr/>
            </p:nvSpPr>
            <p:spPr>
              <a:xfrm>
                <a:off x="3995936" y="1556792"/>
                <a:ext cx="337625" cy="182880"/>
              </a:xfrm>
              <a:custGeom>
                <a:avLst/>
                <a:gdLst>
                  <a:gd name="connsiteX0" fmla="*/ 0 w 337625"/>
                  <a:gd name="connsiteY0" fmla="*/ 126609 h 182880"/>
                  <a:gd name="connsiteX1" fmla="*/ 28136 w 337625"/>
                  <a:gd name="connsiteY1" fmla="*/ 84406 h 182880"/>
                  <a:gd name="connsiteX2" fmla="*/ 56271 w 337625"/>
                  <a:gd name="connsiteY2" fmla="*/ 0 h 182880"/>
                  <a:gd name="connsiteX3" fmla="*/ 84407 w 337625"/>
                  <a:gd name="connsiteY3" fmla="*/ 42203 h 182880"/>
                  <a:gd name="connsiteX4" fmla="*/ 112542 w 337625"/>
                  <a:gd name="connsiteY4" fmla="*/ 182880 h 182880"/>
                  <a:gd name="connsiteX5" fmla="*/ 154745 w 337625"/>
                  <a:gd name="connsiteY5" fmla="*/ 42203 h 182880"/>
                  <a:gd name="connsiteX6" fmla="*/ 168813 w 337625"/>
                  <a:gd name="connsiteY6" fmla="*/ 0 h 182880"/>
                  <a:gd name="connsiteX7" fmla="*/ 154745 w 337625"/>
                  <a:gd name="connsiteY7" fmla="*/ 42203 h 182880"/>
                  <a:gd name="connsiteX8" fmla="*/ 211016 w 337625"/>
                  <a:gd name="connsiteY8" fmla="*/ 126609 h 182880"/>
                  <a:gd name="connsiteX9" fmla="*/ 239151 w 337625"/>
                  <a:gd name="connsiteY9" fmla="*/ 84406 h 182880"/>
                  <a:gd name="connsiteX10" fmla="*/ 267287 w 337625"/>
                  <a:gd name="connsiteY10" fmla="*/ 0 h 182880"/>
                  <a:gd name="connsiteX11" fmla="*/ 295422 w 337625"/>
                  <a:gd name="connsiteY11" fmla="*/ 42203 h 182880"/>
                  <a:gd name="connsiteX12" fmla="*/ 323557 w 337625"/>
                  <a:gd name="connsiteY12" fmla="*/ 126609 h 182880"/>
                  <a:gd name="connsiteX13" fmla="*/ 337625 w 337625"/>
                  <a:gd name="connsiteY13" fmla="*/ 154744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7625" h="182880">
                    <a:moveTo>
                      <a:pt x="0" y="126609"/>
                    </a:moveTo>
                    <a:cubicBezTo>
                      <a:pt x="9379" y="112541"/>
                      <a:pt x="21269" y="99856"/>
                      <a:pt x="28136" y="84406"/>
                    </a:cubicBezTo>
                    <a:cubicBezTo>
                      <a:pt x="40181" y="57305"/>
                      <a:pt x="56271" y="0"/>
                      <a:pt x="56271" y="0"/>
                    </a:cubicBezTo>
                    <a:cubicBezTo>
                      <a:pt x="65650" y="14068"/>
                      <a:pt x="79435" y="26043"/>
                      <a:pt x="84407" y="42203"/>
                    </a:cubicBezTo>
                    <a:cubicBezTo>
                      <a:pt x="98471" y="87909"/>
                      <a:pt x="112542" y="182880"/>
                      <a:pt x="112542" y="182880"/>
                    </a:cubicBezTo>
                    <a:cubicBezTo>
                      <a:pt x="133802" y="97840"/>
                      <a:pt x="120497" y="144946"/>
                      <a:pt x="154745" y="42203"/>
                    </a:cubicBezTo>
                    <a:lnTo>
                      <a:pt x="168813" y="0"/>
                    </a:lnTo>
                    <a:lnTo>
                      <a:pt x="154745" y="42203"/>
                    </a:lnTo>
                    <a:cubicBezTo>
                      <a:pt x="173502" y="70338"/>
                      <a:pt x="192259" y="154744"/>
                      <a:pt x="211016" y="126609"/>
                    </a:cubicBezTo>
                    <a:cubicBezTo>
                      <a:pt x="220394" y="112541"/>
                      <a:pt x="232284" y="99856"/>
                      <a:pt x="239151" y="84406"/>
                    </a:cubicBezTo>
                    <a:cubicBezTo>
                      <a:pt x="251196" y="57305"/>
                      <a:pt x="267287" y="0"/>
                      <a:pt x="267287" y="0"/>
                    </a:cubicBezTo>
                    <a:cubicBezTo>
                      <a:pt x="276665" y="14068"/>
                      <a:pt x="288555" y="26753"/>
                      <a:pt x="295422" y="42203"/>
                    </a:cubicBezTo>
                    <a:cubicBezTo>
                      <a:pt x="307467" y="69304"/>
                      <a:pt x="310294" y="100083"/>
                      <a:pt x="323557" y="126609"/>
                    </a:cubicBezTo>
                    <a:lnTo>
                      <a:pt x="337625" y="154744"/>
                    </a:lnTo>
                  </a:path>
                </a:pathLst>
              </a:cu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58" name="กลุ่ม 57"/>
              <p:cNvGrpSpPr/>
              <p:nvPr/>
            </p:nvGrpSpPr>
            <p:grpSpPr>
              <a:xfrm>
                <a:off x="3347864" y="1196752"/>
                <a:ext cx="2795620" cy="1048182"/>
                <a:chOff x="3347864" y="1196752"/>
                <a:chExt cx="2795620" cy="1048182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3995936" y="1196752"/>
                  <a:ext cx="3337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  <a:latin typeface="_Layiji MaHaNiYom V 1.2" pitchFamily="2" charset="0"/>
                      <a:cs typeface="_Layiji MaHaNiYom V 1.2" pitchFamily="2" charset="0"/>
                    </a:rPr>
                    <a:t>R</a:t>
                  </a:r>
                  <a:endParaRPr lang="th-TH" dirty="0">
                    <a:solidFill>
                      <a:schemeClr val="bg1"/>
                    </a:solidFill>
                    <a:latin typeface="_Layiji MaHaNiYom V 1.2" pitchFamily="2" charset="0"/>
                    <a:cs typeface="_Layiji MaHaNiYom V 1.2" pitchFamily="2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292080" y="1844824"/>
                  <a:ext cx="68159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_Layiji MaHaNiYom V 1.2" pitchFamily="2" charset="0"/>
                      <a:cs typeface="_Layiji MaHaNiYom V 1.2" pitchFamily="2" charset="0"/>
                    </a:rPr>
                    <a:t>E2 ,r2</a:t>
                  </a:r>
                  <a:endParaRPr lang="th-TH" sz="2000" dirty="0">
                    <a:solidFill>
                      <a:schemeClr val="bg1"/>
                    </a:solidFill>
                    <a:latin typeface="_Layiji MaHaNiYom V 1.2" pitchFamily="2" charset="0"/>
                    <a:cs typeface="_Layiji MaHaNiYom V 1.2" pitchFamily="2" charset="0"/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3347864" y="1196752"/>
                  <a:ext cx="27443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  <a:latin typeface="_Layiji MaHaNiYom V 1.2" pitchFamily="2" charset="0"/>
                      <a:cs typeface="_Layiji MaHaNiYom V 1.2" pitchFamily="2" charset="0"/>
                    </a:rPr>
                    <a:t>I</a:t>
                  </a:r>
                  <a:endParaRPr lang="th-TH" dirty="0">
                    <a:solidFill>
                      <a:schemeClr val="bg1"/>
                    </a:solidFill>
                    <a:latin typeface="_Layiji MaHaNiYom V 1.2" pitchFamily="2" charset="0"/>
                    <a:cs typeface="_Layiji MaHaNiYom V 1.2" pitchFamily="2" charset="0"/>
                  </a:endParaRPr>
                </a:p>
              </p:txBody>
            </p:sp>
            <p:grpSp>
              <p:nvGrpSpPr>
                <p:cNvPr id="57" name="กลุ่ม 56"/>
                <p:cNvGrpSpPr/>
                <p:nvPr/>
              </p:nvGrpSpPr>
              <p:grpSpPr>
                <a:xfrm>
                  <a:off x="3347864" y="1559452"/>
                  <a:ext cx="2795620" cy="288032"/>
                  <a:chOff x="3347864" y="1559452"/>
                  <a:chExt cx="2795620" cy="288032"/>
                </a:xfrm>
              </p:grpSpPr>
              <p:cxnSp>
                <p:nvCxnSpPr>
                  <p:cNvPr id="37" name="ตัวเชื่อมต่อตรง 36"/>
                  <p:cNvCxnSpPr/>
                  <p:nvPr/>
                </p:nvCxnSpPr>
                <p:spPr>
                  <a:xfrm>
                    <a:off x="4355976" y="1687306"/>
                    <a:ext cx="576064" cy="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ตัวเชื่อมต่อตรง 11"/>
                  <p:cNvCxnSpPr/>
                  <p:nvPr/>
                </p:nvCxnSpPr>
                <p:spPr>
                  <a:xfrm>
                    <a:off x="3347864" y="1700808"/>
                    <a:ext cx="648072" cy="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0" name="กลุ่ม 78"/>
                  <p:cNvGrpSpPr/>
                  <p:nvPr/>
                </p:nvGrpSpPr>
                <p:grpSpPr>
                  <a:xfrm>
                    <a:off x="5580112" y="1559452"/>
                    <a:ext cx="72008" cy="288032"/>
                    <a:chOff x="6956648" y="5093568"/>
                    <a:chExt cx="72008" cy="288032"/>
                  </a:xfrm>
                </p:grpSpPr>
                <p:cxnSp>
                  <p:nvCxnSpPr>
                    <p:cNvPr id="46" name="ตัวเชื่อมต่อตรง 45"/>
                    <p:cNvCxnSpPr/>
                    <p:nvPr/>
                  </p:nvCxnSpPr>
                  <p:spPr>
                    <a:xfrm rot="5400000">
                      <a:off x="6812632" y="5237584"/>
                      <a:ext cx="288032" cy="0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ตัวเชื่อมต่อตรง 15"/>
                    <p:cNvCxnSpPr/>
                    <p:nvPr/>
                  </p:nvCxnSpPr>
                  <p:spPr>
                    <a:xfrm rot="5400000">
                      <a:off x="6964729" y="5229503"/>
                      <a:ext cx="127854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1" name="กลุ่ม 81"/>
                  <p:cNvGrpSpPr/>
                  <p:nvPr/>
                </p:nvGrpSpPr>
                <p:grpSpPr>
                  <a:xfrm>
                    <a:off x="4932040" y="1559452"/>
                    <a:ext cx="72008" cy="288032"/>
                    <a:chOff x="6956648" y="5093568"/>
                    <a:chExt cx="72008" cy="288032"/>
                  </a:xfrm>
                </p:grpSpPr>
                <p:cxnSp>
                  <p:nvCxnSpPr>
                    <p:cNvPr id="44" name="ตัวเชื่อมต่อตรง 43"/>
                    <p:cNvCxnSpPr/>
                    <p:nvPr/>
                  </p:nvCxnSpPr>
                  <p:spPr>
                    <a:xfrm rot="5400000">
                      <a:off x="6812632" y="5237584"/>
                      <a:ext cx="288032" cy="0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ตัวเชื่อมต่อตรง 15"/>
                    <p:cNvCxnSpPr/>
                    <p:nvPr/>
                  </p:nvCxnSpPr>
                  <p:spPr>
                    <a:xfrm rot="5400000">
                      <a:off x="6964729" y="5229503"/>
                      <a:ext cx="127854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2" name="ตัวเชื่อมต่อตรง 41"/>
                  <p:cNvCxnSpPr/>
                  <p:nvPr/>
                </p:nvCxnSpPr>
                <p:spPr>
                  <a:xfrm>
                    <a:off x="5652120" y="1703468"/>
                    <a:ext cx="491364" cy="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ตัวเชื่อมต่อตรง 42"/>
                  <p:cNvCxnSpPr/>
                  <p:nvPr/>
                </p:nvCxnSpPr>
                <p:spPr>
                  <a:xfrm>
                    <a:off x="5004048" y="1703468"/>
                    <a:ext cx="576064" cy="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TextBox 17"/>
                <p:cNvSpPr txBox="1"/>
                <p:nvPr/>
              </p:nvSpPr>
              <p:spPr>
                <a:xfrm>
                  <a:off x="4572000" y="1844824"/>
                  <a:ext cx="6270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_Layiji MaHaNiYom V 1.2" pitchFamily="2" charset="0"/>
                      <a:cs typeface="_Layiji MaHaNiYom V 1.2" pitchFamily="2" charset="0"/>
                    </a:rPr>
                    <a:t>E1 ,r1</a:t>
                  </a:r>
                  <a:endParaRPr lang="th-TH" sz="2000" dirty="0">
                    <a:solidFill>
                      <a:schemeClr val="bg1"/>
                    </a:solidFill>
                    <a:latin typeface="_Layiji MaHaNiYom V 1.2" pitchFamily="2" charset="0"/>
                    <a:cs typeface="_Layiji MaHaNiYom V 1.2" pitchFamily="2" charset="0"/>
                  </a:endParaRPr>
                </a:p>
              </p:txBody>
            </p:sp>
          </p:grpSp>
        </p:grpSp>
        <p:sp>
          <p:nvSpPr>
            <p:cNvPr id="53" name="TextBox 52"/>
            <p:cNvSpPr txBox="1"/>
            <p:nvPr/>
          </p:nvSpPr>
          <p:spPr>
            <a:xfrm>
              <a:off x="2627784" y="1772816"/>
              <a:ext cx="311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00"/>
                  </a:solidFill>
                </a:rPr>
                <a:t>a</a:t>
              </a:r>
              <a:endParaRPr lang="th-TH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860032" y="1844824"/>
              <a:ext cx="322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00"/>
                  </a:solidFill>
                </a:rPr>
                <a:t>b</a:t>
              </a:r>
              <a:endParaRPr lang="th-TH" sz="20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2627784" y="2708920"/>
            <a:ext cx="2778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ค่า </a:t>
            </a:r>
            <a:r>
              <a:rPr lang="en-US" dirty="0" err="1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V</a:t>
            </a:r>
            <a:r>
              <a:rPr lang="en-US" sz="1800" dirty="0" err="1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ab</a:t>
            </a:r>
            <a:r>
              <a:rPr lang="en-US" sz="1800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  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=</a:t>
            </a:r>
            <a:r>
              <a:rPr lang="en-US" sz="2400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I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  <a:sym typeface="Symbol"/>
              </a:rPr>
              <a:t>(</a:t>
            </a:r>
            <a:r>
              <a:rPr lang="en-US" dirty="0" err="1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  <a:sym typeface="Symbol"/>
              </a:rPr>
              <a:t>R+r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  <a:sym typeface="Symbol"/>
              </a:rPr>
              <a:t>) -E</a:t>
            </a:r>
            <a:endParaRPr lang="th-TH" dirty="0">
              <a:solidFill>
                <a:srgbClr val="FFFF00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99592" y="3356992"/>
            <a:ext cx="4142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กำหนดเครื่องหมาย ของ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I  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และ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E 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ดังนี้</a:t>
            </a:r>
            <a:endParaRPr lang="th-TH" dirty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47664" y="4005064"/>
            <a:ext cx="526778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ตามทิศกระแสจริง 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I</a:t>
            </a:r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 เป็นบวก  สวนทิศ  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I</a:t>
            </a:r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 เป็นลบ</a:t>
            </a:r>
          </a:p>
          <a:p>
            <a:pPr>
              <a:buFontTx/>
              <a:buChar char="-"/>
            </a:pPr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ทิศ 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E</a:t>
            </a:r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 กระแสผ่านเข้าทางลบ  ออกทางบวก ใช้ 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+E</a:t>
            </a:r>
            <a:endParaRPr lang="th-TH" dirty="0" smtClean="0">
              <a:solidFill>
                <a:srgbClr val="FFFF00"/>
              </a:solidFill>
              <a:latin typeface="_Layiji MaHaNiYom V 1.2" pitchFamily="2" charset="0"/>
              <a:cs typeface="_Layiji MaHaNiYom V 1.2" pitchFamily="2" charset="0"/>
            </a:endParaRPr>
          </a:p>
          <a:p>
            <a:pPr>
              <a:buFontTx/>
              <a:buChar char="-"/>
            </a:pPr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ทิศ 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E</a:t>
            </a:r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 กระแสผ่านเข้าทางบวก  ออกทางลบ ใช้ 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–E</a:t>
            </a:r>
            <a:endParaRPr lang="th-TH" dirty="0" smtClean="0">
              <a:solidFill>
                <a:srgbClr val="FFFF00"/>
              </a:solidFill>
              <a:latin typeface="_Layiji MaHaNiYom V 1.2" pitchFamily="2" charset="0"/>
              <a:cs typeface="_Layiji MaHaNiYom V 1.2" pitchFamily="2" charset="0"/>
            </a:endParaRPr>
          </a:p>
          <a:p>
            <a:pPr>
              <a:buFontTx/>
              <a:buChar char="-"/>
            </a:pPr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ความต้านทานใช้บวกเสมอ</a:t>
            </a:r>
            <a:endParaRPr lang="th-TH" dirty="0">
              <a:solidFill>
                <a:srgbClr val="FFFF00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pic>
        <p:nvPicPr>
          <p:cNvPr id="63" name="รูปภาพ 62" descr="tongu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5085184"/>
            <a:ext cx="1143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5" grpId="0"/>
      <p:bldP spid="61" grpId="0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332656"/>
            <a:ext cx="6301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u="sng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ตัวอย่าง</a:t>
            </a:r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  จากรูปจงหาความต่างศักย์ไฟฟ้าระหว่างจุด </a:t>
            </a:r>
            <a:r>
              <a:rPr lang="en-US" dirty="0" err="1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ab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 , </a:t>
            </a:r>
            <a:r>
              <a:rPr lang="en-US" dirty="0" err="1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cd</a:t>
            </a:r>
            <a:endParaRPr lang="th-TH" dirty="0">
              <a:solidFill>
                <a:srgbClr val="FFFF00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539552" y="1124744"/>
            <a:ext cx="254112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31841" y="980728"/>
            <a:ext cx="54005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ขั้นแรก  หาค่า 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I </a:t>
            </a:r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ก่อน ....</a:t>
            </a:r>
          </a:p>
          <a:p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         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จาก  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I  = </a:t>
            </a:r>
            <a:r>
              <a:rPr lang="en-US" u="sng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  <a:sym typeface="Symbol"/>
              </a:rPr>
              <a:t>E</a:t>
            </a:r>
          </a:p>
          <a:p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  <a:sym typeface="Symbol"/>
              </a:rPr>
              <a:t>                   (</a:t>
            </a:r>
            <a:r>
              <a:rPr lang="en-US" dirty="0" err="1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  <a:sym typeface="Symbol"/>
              </a:rPr>
              <a:t>R+r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  <a:sym typeface="Symbol"/>
              </a:rPr>
              <a:t>)</a:t>
            </a:r>
          </a:p>
          <a:p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  <a:sym typeface="Symbol"/>
              </a:rPr>
              <a:t>วงจรวงเดียวตัวต้านทาน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  <a:sym typeface="Symbol"/>
              </a:rPr>
              <a:t>R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  <a:sym typeface="Symbol"/>
              </a:rPr>
              <a:t> และ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  <a:sym typeface="Symbol"/>
              </a:rPr>
              <a:t>r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  <a:sym typeface="Symbol"/>
              </a:rPr>
              <a:t> จะต่อกันแบบอนุกรม    ได้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  <a:sym typeface="Symbol"/>
              </a:rPr>
              <a:t>I = ……..</a:t>
            </a:r>
            <a:endParaRPr lang="th-TH" dirty="0">
              <a:solidFill>
                <a:srgbClr val="FFFF00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3356992"/>
            <a:ext cx="66247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ขั้นที่สอง  หาค่า </a:t>
            </a:r>
            <a:r>
              <a:rPr lang="en-US" dirty="0" err="1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V</a:t>
            </a:r>
            <a:r>
              <a:rPr lang="en-US" sz="1800" dirty="0" err="1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ab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 </a:t>
            </a:r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จากสมการ ....</a:t>
            </a:r>
          </a:p>
          <a:p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         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จาก   </a:t>
            </a:r>
            <a:r>
              <a:rPr lang="en-US" dirty="0" err="1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V</a:t>
            </a:r>
            <a:r>
              <a:rPr lang="en-US" sz="1800" dirty="0" err="1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ab</a:t>
            </a:r>
            <a:r>
              <a:rPr lang="en-US" sz="1800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  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=</a:t>
            </a:r>
            <a:r>
              <a:rPr lang="en-US" sz="2400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I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  <a:sym typeface="Symbol"/>
              </a:rPr>
              <a:t>(</a:t>
            </a:r>
            <a:r>
              <a:rPr lang="en-US" dirty="0" err="1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  <a:sym typeface="Symbol"/>
              </a:rPr>
              <a:t>R+r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  <a:sym typeface="Symbol"/>
              </a:rPr>
              <a:t>) -E</a:t>
            </a:r>
          </a:p>
          <a:p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    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ถ้าคิดจาก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a--&gt;b 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ทิศ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 I 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จะมีทิศเดียวกับทิศกระแสจริง</a:t>
            </a:r>
          </a:p>
          <a:p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                       ทิศ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E 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กระแสเข้าทางลบออกทางบวก</a:t>
            </a:r>
          </a:p>
          <a:p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        ได้ </a:t>
            </a:r>
            <a:r>
              <a:rPr lang="en-US" dirty="0" err="1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V</a:t>
            </a:r>
            <a:r>
              <a:rPr lang="en-US" sz="2000" dirty="0" err="1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ab</a:t>
            </a:r>
            <a:r>
              <a:rPr lang="en-US" sz="2000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= ……..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6056" y="2564904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_Layiji MaHaNiYom V 1.2" pitchFamily="2" charset="0"/>
                <a:cs typeface="_Layiji MaHaNiYom V 1.2" pitchFamily="2" charset="0"/>
              </a:rPr>
              <a:t>1 A</a:t>
            </a:r>
            <a:endParaRPr lang="th-TH" dirty="0">
              <a:solidFill>
                <a:srgbClr val="FF0000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4941168"/>
            <a:ext cx="739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_Layiji MaHaNiYom V 1.2" pitchFamily="2" charset="0"/>
                <a:cs typeface="_Layiji MaHaNiYom V 1.2" pitchFamily="2" charset="0"/>
              </a:rPr>
              <a:t>-5 V</a:t>
            </a:r>
            <a:endParaRPr lang="th-TH" dirty="0">
              <a:solidFill>
                <a:srgbClr val="FF0000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5589240"/>
            <a:ext cx="3635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แล้ว </a:t>
            </a:r>
            <a:r>
              <a:rPr lang="en-US" dirty="0" err="1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V</a:t>
            </a:r>
            <a:r>
              <a:rPr lang="en-US" sz="2000" dirty="0" err="1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cd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  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จะได้เท่าไร......................</a:t>
            </a:r>
            <a:endParaRPr lang="th-TH" dirty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11" name="รูปแบบอิสระ 10"/>
          <p:cNvSpPr/>
          <p:nvPr/>
        </p:nvSpPr>
        <p:spPr>
          <a:xfrm>
            <a:off x="1317317" y="1688123"/>
            <a:ext cx="624025" cy="590843"/>
          </a:xfrm>
          <a:custGeom>
            <a:avLst/>
            <a:gdLst>
              <a:gd name="connsiteX0" fmla="*/ 286400 w 624025"/>
              <a:gd name="connsiteY0" fmla="*/ 14068 h 590843"/>
              <a:gd name="connsiteX1" fmla="*/ 328603 w 624025"/>
              <a:gd name="connsiteY1" fmla="*/ 0 h 590843"/>
              <a:gd name="connsiteX2" fmla="*/ 455212 w 624025"/>
              <a:gd name="connsiteY2" fmla="*/ 28135 h 590843"/>
              <a:gd name="connsiteX3" fmla="*/ 525551 w 624025"/>
              <a:gd name="connsiteY3" fmla="*/ 84406 h 590843"/>
              <a:gd name="connsiteX4" fmla="*/ 581821 w 624025"/>
              <a:gd name="connsiteY4" fmla="*/ 154745 h 590843"/>
              <a:gd name="connsiteX5" fmla="*/ 609957 w 624025"/>
              <a:gd name="connsiteY5" fmla="*/ 182880 h 590843"/>
              <a:gd name="connsiteX6" fmla="*/ 624025 w 624025"/>
              <a:gd name="connsiteY6" fmla="*/ 225083 h 590843"/>
              <a:gd name="connsiteX7" fmla="*/ 595889 w 624025"/>
              <a:gd name="connsiteY7" fmla="*/ 407963 h 590843"/>
              <a:gd name="connsiteX8" fmla="*/ 539618 w 624025"/>
              <a:gd name="connsiteY8" fmla="*/ 478302 h 590843"/>
              <a:gd name="connsiteX9" fmla="*/ 511483 w 624025"/>
              <a:gd name="connsiteY9" fmla="*/ 520505 h 590843"/>
              <a:gd name="connsiteX10" fmla="*/ 469280 w 624025"/>
              <a:gd name="connsiteY10" fmla="*/ 534572 h 590843"/>
              <a:gd name="connsiteX11" fmla="*/ 370806 w 624025"/>
              <a:gd name="connsiteY11" fmla="*/ 576775 h 590843"/>
              <a:gd name="connsiteX12" fmla="*/ 89452 w 624025"/>
              <a:gd name="connsiteY12" fmla="*/ 548640 h 590843"/>
              <a:gd name="connsiteX13" fmla="*/ 47249 w 624025"/>
              <a:gd name="connsiteY13" fmla="*/ 534572 h 590843"/>
              <a:gd name="connsiteX14" fmla="*/ 5046 w 624025"/>
              <a:gd name="connsiteY14" fmla="*/ 492369 h 590843"/>
              <a:gd name="connsiteX15" fmla="*/ 33181 w 624025"/>
              <a:gd name="connsiteY15" fmla="*/ 590843 h 590843"/>
              <a:gd name="connsiteX16" fmla="*/ 19114 w 624025"/>
              <a:gd name="connsiteY16" fmla="*/ 492369 h 590843"/>
              <a:gd name="connsiteX17" fmla="*/ 61317 w 624025"/>
              <a:gd name="connsiteY17" fmla="*/ 506437 h 590843"/>
              <a:gd name="connsiteX18" fmla="*/ 145723 w 624025"/>
              <a:gd name="connsiteY18" fmla="*/ 464234 h 590843"/>
              <a:gd name="connsiteX19" fmla="*/ 159791 w 624025"/>
              <a:gd name="connsiteY19" fmla="*/ 436099 h 59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4025" h="590843">
                <a:moveTo>
                  <a:pt x="286400" y="14068"/>
                </a:moveTo>
                <a:cubicBezTo>
                  <a:pt x="300468" y="9379"/>
                  <a:pt x="313774" y="0"/>
                  <a:pt x="328603" y="0"/>
                </a:cubicBezTo>
                <a:cubicBezTo>
                  <a:pt x="346457" y="0"/>
                  <a:pt x="433514" y="22711"/>
                  <a:pt x="455212" y="28135"/>
                </a:cubicBezTo>
                <a:cubicBezTo>
                  <a:pt x="523151" y="96074"/>
                  <a:pt x="436814" y="13415"/>
                  <a:pt x="525551" y="84406"/>
                </a:cubicBezTo>
                <a:cubicBezTo>
                  <a:pt x="563291" y="114598"/>
                  <a:pt x="549325" y="114125"/>
                  <a:pt x="581821" y="154745"/>
                </a:cubicBezTo>
                <a:cubicBezTo>
                  <a:pt x="590107" y="165102"/>
                  <a:pt x="600578" y="173502"/>
                  <a:pt x="609957" y="182880"/>
                </a:cubicBezTo>
                <a:cubicBezTo>
                  <a:pt x="614646" y="196948"/>
                  <a:pt x="624025" y="210254"/>
                  <a:pt x="624025" y="225083"/>
                </a:cubicBezTo>
                <a:cubicBezTo>
                  <a:pt x="624025" y="257363"/>
                  <a:pt x="619969" y="359803"/>
                  <a:pt x="595889" y="407963"/>
                </a:cubicBezTo>
                <a:cubicBezTo>
                  <a:pt x="567022" y="465697"/>
                  <a:pt x="574512" y="434685"/>
                  <a:pt x="539618" y="478302"/>
                </a:cubicBezTo>
                <a:cubicBezTo>
                  <a:pt x="529056" y="491504"/>
                  <a:pt x="524685" y="509943"/>
                  <a:pt x="511483" y="520505"/>
                </a:cubicBezTo>
                <a:cubicBezTo>
                  <a:pt x="499904" y="529768"/>
                  <a:pt x="482910" y="528731"/>
                  <a:pt x="469280" y="534572"/>
                </a:cubicBezTo>
                <a:cubicBezTo>
                  <a:pt x="347596" y="586722"/>
                  <a:pt x="469779" y="543785"/>
                  <a:pt x="370806" y="576775"/>
                </a:cubicBezTo>
                <a:cubicBezTo>
                  <a:pt x="248071" y="568593"/>
                  <a:pt x="190881" y="573998"/>
                  <a:pt x="89452" y="548640"/>
                </a:cubicBezTo>
                <a:cubicBezTo>
                  <a:pt x="75066" y="545043"/>
                  <a:pt x="61317" y="539261"/>
                  <a:pt x="47249" y="534572"/>
                </a:cubicBezTo>
                <a:cubicBezTo>
                  <a:pt x="33181" y="520504"/>
                  <a:pt x="22840" y="483472"/>
                  <a:pt x="5046" y="492369"/>
                </a:cubicBezTo>
                <a:cubicBezTo>
                  <a:pt x="0" y="494892"/>
                  <a:pt x="30418" y="582553"/>
                  <a:pt x="33181" y="590843"/>
                </a:cubicBezTo>
                <a:cubicBezTo>
                  <a:pt x="28492" y="558018"/>
                  <a:pt x="8628" y="523825"/>
                  <a:pt x="19114" y="492369"/>
                </a:cubicBezTo>
                <a:cubicBezTo>
                  <a:pt x="23803" y="478301"/>
                  <a:pt x="46488" y="506437"/>
                  <a:pt x="61317" y="506437"/>
                </a:cubicBezTo>
                <a:cubicBezTo>
                  <a:pt x="84199" y="506437"/>
                  <a:pt x="131498" y="478458"/>
                  <a:pt x="145723" y="464234"/>
                </a:cubicBezTo>
                <a:cubicBezTo>
                  <a:pt x="153137" y="456820"/>
                  <a:pt x="155102" y="445477"/>
                  <a:pt x="159791" y="43609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3563888" y="5517232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_Layiji MaHaNiYom V 1.2" pitchFamily="2" charset="0"/>
                <a:cs typeface="_Layiji MaHaNiYom V 1.2" pitchFamily="2" charset="0"/>
              </a:rPr>
              <a:t>5 V</a:t>
            </a:r>
            <a:endParaRPr lang="th-TH" dirty="0">
              <a:solidFill>
                <a:srgbClr val="FF0000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307332" y="548680"/>
            <a:ext cx="279275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กฎของ</a:t>
            </a:r>
            <a:r>
              <a:rPr lang="th-TH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เคอร์ชอฟฟ์</a:t>
            </a:r>
            <a:endParaRPr lang="th-TH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endParaRPr>
          </a:p>
          <a:p>
            <a:pPr algn="ctr"/>
            <a:r>
              <a:rPr lang="th-TH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(</a:t>
            </a:r>
            <a:r>
              <a:rPr lang="en-US" sz="4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Kirchoft’s</a:t>
            </a:r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 Law</a:t>
            </a:r>
            <a:r>
              <a:rPr lang="th-TH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)</a:t>
            </a:r>
            <a:endParaRPr lang="th-TH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988840"/>
            <a:ext cx="7497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ใช้แก้ปัญหากรณีวงจรนั้นมีวงจรย่อย ๆ มากกว่า 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1</a:t>
            </a:r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 วงจร   โดยมีกฎ 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2</a:t>
            </a:r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 ข้อ...</a:t>
            </a:r>
            <a:endParaRPr lang="th-TH" dirty="0">
              <a:solidFill>
                <a:srgbClr val="FFFF00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2780928"/>
            <a:ext cx="74045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1. </a:t>
            </a:r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กฎของจุด (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point rule</a:t>
            </a:r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)  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ที่จุดใด ๆ ในวงจรผลรวมของกระแสเข้า </a:t>
            </a:r>
          </a:p>
          <a:p>
            <a:pPr marL="514350" indent="-514350"/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                            จะเท่ากับผลรวมกระแสออก</a:t>
            </a:r>
          </a:p>
          <a:p>
            <a:pPr marL="514350" indent="-514350"/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2.  </a:t>
            </a:r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กฎของวง(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Loop rule</a:t>
            </a:r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)  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ในวงจรปิดผลรวมของแรงเคลื่อนไฟฟ้า</a:t>
            </a:r>
          </a:p>
          <a:p>
            <a:pPr marL="514350" indent="-514350"/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                            ตลอดวงจรนั้นจะเท่ากับผลรวมความต่างศักย์</a:t>
            </a:r>
          </a:p>
          <a:p>
            <a:pPr marL="514350" indent="-514350"/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                           ของทุก ๆ ส่วนในวงจรปิดนั้น</a:t>
            </a:r>
          </a:p>
          <a:p>
            <a:pPr marL="514350" indent="-514350"/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                               </a:t>
            </a:r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  <a:sym typeface="Symbol"/>
              </a:rPr>
              <a:t>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  <a:sym typeface="Symbol"/>
              </a:rPr>
              <a:t>E = IR</a:t>
            </a:r>
            <a:endParaRPr lang="th-TH" dirty="0" smtClean="0">
              <a:solidFill>
                <a:srgbClr val="FFFF00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5373216"/>
            <a:ext cx="8145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เทคนิค...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ให้คิดแยกวงจรย่อยทีละวงจร </a:t>
            </a:r>
            <a:r>
              <a:rPr lang="th-TH" dirty="0" smtClean="0">
                <a:solidFill>
                  <a:srgbClr val="FFC000"/>
                </a:solidFill>
                <a:latin typeface="_Layiji MaHaNiYom V 1.2" pitchFamily="2" charset="0"/>
                <a:cs typeface="_Layiji MaHaNiYom V 1.2" pitchFamily="2" charset="0"/>
              </a:rPr>
              <a:t>กระแส </a:t>
            </a:r>
            <a:r>
              <a:rPr lang="en-US" dirty="0" smtClean="0">
                <a:solidFill>
                  <a:srgbClr val="FFC000"/>
                </a:solidFill>
                <a:latin typeface="_Layiji MaHaNiYom V 1.2" pitchFamily="2" charset="0"/>
                <a:cs typeface="_Layiji MaHaNiYom V 1.2" pitchFamily="2" charset="0"/>
              </a:rPr>
              <a:t>I</a:t>
            </a:r>
            <a:r>
              <a:rPr lang="th-TH" dirty="0" smtClean="0">
                <a:solidFill>
                  <a:srgbClr val="FFC000"/>
                </a:solidFill>
                <a:latin typeface="_Layiji MaHaNiYom V 1.2" pitchFamily="2" charset="0"/>
                <a:cs typeface="_Layiji MaHaNiYom V 1.2" pitchFamily="2" charset="0"/>
              </a:rPr>
              <a:t> ในวงจรที่กำลังคิดมีทิศบวกเสมอ</a:t>
            </a:r>
            <a:endParaRPr lang="th-TH" dirty="0">
              <a:solidFill>
                <a:srgbClr val="FFC000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04664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u="sng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ตัวอย่าง</a:t>
            </a:r>
            <a:endParaRPr lang="th-TH" u="sng" dirty="0">
              <a:solidFill>
                <a:srgbClr val="FFFF00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908720"/>
            <a:ext cx="830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จากวงจรดังรูปจงหากระแสที่ไหลผ่านตัวต้านทาน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2 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โอห์ม ,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4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 โอห์ม และ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6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 โอห์ม</a:t>
            </a:r>
            <a:endParaRPr lang="th-TH" dirty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17000"/>
          </a:blip>
          <a:srcRect/>
          <a:stretch>
            <a:fillRect/>
          </a:stretch>
        </p:blipFill>
        <p:spPr bwMode="auto">
          <a:xfrm>
            <a:off x="755576" y="1484784"/>
            <a:ext cx="28289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lum bright="16000"/>
          </a:blip>
          <a:srcRect/>
          <a:stretch>
            <a:fillRect/>
          </a:stretch>
        </p:blipFill>
        <p:spPr bwMode="auto">
          <a:xfrm>
            <a:off x="4860032" y="1484784"/>
            <a:ext cx="235743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รูปแบบอิสระ 7"/>
          <p:cNvSpPr/>
          <p:nvPr/>
        </p:nvSpPr>
        <p:spPr>
          <a:xfrm>
            <a:off x="3812345" y="2236763"/>
            <a:ext cx="916152" cy="464234"/>
          </a:xfrm>
          <a:custGeom>
            <a:avLst/>
            <a:gdLst>
              <a:gd name="connsiteX0" fmla="*/ 0 w 916152"/>
              <a:gd name="connsiteY0" fmla="*/ 253219 h 464234"/>
              <a:gd name="connsiteX1" fmla="*/ 14067 w 916152"/>
              <a:gd name="connsiteY1" fmla="*/ 211015 h 464234"/>
              <a:gd name="connsiteX2" fmla="*/ 98473 w 916152"/>
              <a:gd name="connsiteY2" fmla="*/ 168812 h 464234"/>
              <a:gd name="connsiteX3" fmla="*/ 182880 w 916152"/>
              <a:gd name="connsiteY3" fmla="*/ 112542 h 464234"/>
              <a:gd name="connsiteX4" fmla="*/ 267286 w 916152"/>
              <a:gd name="connsiteY4" fmla="*/ 84406 h 464234"/>
              <a:gd name="connsiteX5" fmla="*/ 379827 w 916152"/>
              <a:gd name="connsiteY5" fmla="*/ 168812 h 464234"/>
              <a:gd name="connsiteX6" fmla="*/ 450166 w 916152"/>
              <a:gd name="connsiteY6" fmla="*/ 239151 h 464234"/>
              <a:gd name="connsiteX7" fmla="*/ 450166 w 916152"/>
              <a:gd name="connsiteY7" fmla="*/ 365760 h 464234"/>
              <a:gd name="connsiteX8" fmla="*/ 407963 w 916152"/>
              <a:gd name="connsiteY8" fmla="*/ 379828 h 464234"/>
              <a:gd name="connsiteX9" fmla="*/ 365760 w 916152"/>
              <a:gd name="connsiteY9" fmla="*/ 365760 h 464234"/>
              <a:gd name="connsiteX10" fmla="*/ 309489 w 916152"/>
              <a:gd name="connsiteY10" fmla="*/ 351692 h 464234"/>
              <a:gd name="connsiteX11" fmla="*/ 295421 w 916152"/>
              <a:gd name="connsiteY11" fmla="*/ 309489 h 464234"/>
              <a:gd name="connsiteX12" fmla="*/ 337624 w 916152"/>
              <a:gd name="connsiteY12" fmla="*/ 182880 h 464234"/>
              <a:gd name="connsiteX13" fmla="*/ 379827 w 916152"/>
              <a:gd name="connsiteY13" fmla="*/ 168812 h 464234"/>
              <a:gd name="connsiteX14" fmla="*/ 801858 w 916152"/>
              <a:gd name="connsiteY14" fmla="*/ 196948 h 464234"/>
              <a:gd name="connsiteX15" fmla="*/ 844061 w 916152"/>
              <a:gd name="connsiteY15" fmla="*/ 211015 h 464234"/>
              <a:gd name="connsiteX16" fmla="*/ 801858 w 916152"/>
              <a:gd name="connsiteY16" fmla="*/ 112542 h 464234"/>
              <a:gd name="connsiteX17" fmla="*/ 759655 w 916152"/>
              <a:gd name="connsiteY17" fmla="*/ 42203 h 464234"/>
              <a:gd name="connsiteX18" fmla="*/ 773723 w 916152"/>
              <a:gd name="connsiteY18" fmla="*/ 0 h 464234"/>
              <a:gd name="connsiteX19" fmla="*/ 801858 w 916152"/>
              <a:gd name="connsiteY19" fmla="*/ 42203 h 464234"/>
              <a:gd name="connsiteX20" fmla="*/ 858129 w 916152"/>
              <a:gd name="connsiteY20" fmla="*/ 154745 h 464234"/>
              <a:gd name="connsiteX21" fmla="*/ 886264 w 916152"/>
              <a:gd name="connsiteY21" fmla="*/ 239151 h 464234"/>
              <a:gd name="connsiteX22" fmla="*/ 815926 w 916152"/>
              <a:gd name="connsiteY22" fmla="*/ 295422 h 464234"/>
              <a:gd name="connsiteX23" fmla="*/ 773723 w 916152"/>
              <a:gd name="connsiteY23" fmla="*/ 323557 h 464234"/>
              <a:gd name="connsiteX24" fmla="*/ 745587 w 916152"/>
              <a:gd name="connsiteY24" fmla="*/ 351692 h 464234"/>
              <a:gd name="connsiteX25" fmla="*/ 703384 w 916152"/>
              <a:gd name="connsiteY25" fmla="*/ 365760 h 464234"/>
              <a:gd name="connsiteX26" fmla="*/ 618978 w 916152"/>
              <a:gd name="connsiteY26" fmla="*/ 436099 h 464234"/>
              <a:gd name="connsiteX27" fmla="*/ 604910 w 916152"/>
              <a:gd name="connsiteY27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16152" h="464234">
                <a:moveTo>
                  <a:pt x="0" y="253219"/>
                </a:moveTo>
                <a:cubicBezTo>
                  <a:pt x="4689" y="239151"/>
                  <a:pt x="4804" y="222594"/>
                  <a:pt x="14067" y="211015"/>
                </a:cubicBezTo>
                <a:cubicBezTo>
                  <a:pt x="33899" y="186225"/>
                  <a:pt x="70673" y="178079"/>
                  <a:pt x="98473" y="168812"/>
                </a:cubicBezTo>
                <a:cubicBezTo>
                  <a:pt x="134256" y="133030"/>
                  <a:pt x="126101" y="135254"/>
                  <a:pt x="182880" y="112542"/>
                </a:cubicBezTo>
                <a:cubicBezTo>
                  <a:pt x="210416" y="101528"/>
                  <a:pt x="267286" y="84406"/>
                  <a:pt x="267286" y="84406"/>
                </a:cubicBezTo>
                <a:cubicBezTo>
                  <a:pt x="415497" y="133811"/>
                  <a:pt x="307380" y="75666"/>
                  <a:pt x="379827" y="168812"/>
                </a:cubicBezTo>
                <a:cubicBezTo>
                  <a:pt x="400184" y="194985"/>
                  <a:pt x="450166" y="239151"/>
                  <a:pt x="450166" y="239151"/>
                </a:cubicBezTo>
                <a:cubicBezTo>
                  <a:pt x="460842" y="281858"/>
                  <a:pt x="479389" y="321925"/>
                  <a:pt x="450166" y="365760"/>
                </a:cubicBezTo>
                <a:cubicBezTo>
                  <a:pt x="441941" y="378098"/>
                  <a:pt x="422031" y="375139"/>
                  <a:pt x="407963" y="379828"/>
                </a:cubicBezTo>
                <a:cubicBezTo>
                  <a:pt x="393895" y="375139"/>
                  <a:pt x="380018" y="369834"/>
                  <a:pt x="365760" y="365760"/>
                </a:cubicBezTo>
                <a:cubicBezTo>
                  <a:pt x="347170" y="360448"/>
                  <a:pt x="324587" y="363770"/>
                  <a:pt x="309489" y="351692"/>
                </a:cubicBezTo>
                <a:cubicBezTo>
                  <a:pt x="297910" y="342429"/>
                  <a:pt x="300110" y="323557"/>
                  <a:pt x="295421" y="309489"/>
                </a:cubicBezTo>
                <a:cubicBezTo>
                  <a:pt x="302285" y="268304"/>
                  <a:pt x="299585" y="213312"/>
                  <a:pt x="337624" y="182880"/>
                </a:cubicBezTo>
                <a:cubicBezTo>
                  <a:pt x="349203" y="173617"/>
                  <a:pt x="365759" y="173501"/>
                  <a:pt x="379827" y="168812"/>
                </a:cubicBezTo>
                <a:cubicBezTo>
                  <a:pt x="508411" y="174170"/>
                  <a:pt x="666497" y="166868"/>
                  <a:pt x="801858" y="196948"/>
                </a:cubicBezTo>
                <a:cubicBezTo>
                  <a:pt x="816333" y="200165"/>
                  <a:pt x="829993" y="206326"/>
                  <a:pt x="844061" y="211015"/>
                </a:cubicBezTo>
                <a:cubicBezTo>
                  <a:pt x="814783" y="93905"/>
                  <a:pt x="850433" y="209691"/>
                  <a:pt x="801858" y="112542"/>
                </a:cubicBezTo>
                <a:cubicBezTo>
                  <a:pt x="765334" y="39494"/>
                  <a:pt x="814609" y="97159"/>
                  <a:pt x="759655" y="42203"/>
                </a:cubicBezTo>
                <a:cubicBezTo>
                  <a:pt x="764344" y="28135"/>
                  <a:pt x="758894" y="0"/>
                  <a:pt x="773723" y="0"/>
                </a:cubicBezTo>
                <a:cubicBezTo>
                  <a:pt x="790630" y="0"/>
                  <a:pt x="794991" y="26753"/>
                  <a:pt x="801858" y="42203"/>
                </a:cubicBezTo>
                <a:cubicBezTo>
                  <a:pt x="853585" y="158589"/>
                  <a:pt x="800347" y="96963"/>
                  <a:pt x="858129" y="154745"/>
                </a:cubicBezTo>
                <a:cubicBezTo>
                  <a:pt x="867507" y="182880"/>
                  <a:pt x="910940" y="222700"/>
                  <a:pt x="886264" y="239151"/>
                </a:cubicBezTo>
                <a:cubicBezTo>
                  <a:pt x="756368" y="325747"/>
                  <a:pt x="916152" y="215241"/>
                  <a:pt x="815926" y="295422"/>
                </a:cubicBezTo>
                <a:cubicBezTo>
                  <a:pt x="802724" y="305984"/>
                  <a:pt x="786925" y="312995"/>
                  <a:pt x="773723" y="323557"/>
                </a:cubicBezTo>
                <a:cubicBezTo>
                  <a:pt x="763366" y="331842"/>
                  <a:pt x="756960" y="344868"/>
                  <a:pt x="745587" y="351692"/>
                </a:cubicBezTo>
                <a:cubicBezTo>
                  <a:pt x="732871" y="359321"/>
                  <a:pt x="717452" y="361071"/>
                  <a:pt x="703384" y="365760"/>
                </a:cubicBezTo>
                <a:cubicBezTo>
                  <a:pt x="681665" y="382049"/>
                  <a:pt x="638144" y="410545"/>
                  <a:pt x="618978" y="436099"/>
                </a:cubicBezTo>
                <a:cubicBezTo>
                  <a:pt x="612687" y="444487"/>
                  <a:pt x="609599" y="454856"/>
                  <a:pt x="604910" y="464234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467544" y="3717032"/>
            <a:ext cx="447911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คิดแต่ละวงจรย่อย</a:t>
            </a:r>
          </a:p>
          <a:p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 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วงบน... 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  <a:sym typeface="Symbol"/>
              </a:rPr>
              <a:t>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  <a:sym typeface="Symbol"/>
              </a:rPr>
              <a:t>E     = IR</a:t>
            </a:r>
          </a:p>
          <a:p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        20-18  = I</a:t>
            </a:r>
            <a:r>
              <a:rPr lang="en-US" sz="1800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1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(6+1) +(I</a:t>
            </a:r>
            <a:r>
              <a:rPr lang="en-US" sz="1800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1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-I</a:t>
            </a:r>
            <a:r>
              <a:rPr lang="en-US" sz="1800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2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)(1+4)</a:t>
            </a:r>
          </a:p>
          <a:p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         2      =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12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I</a:t>
            </a:r>
            <a:r>
              <a:rPr lang="en-US" sz="1800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1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  -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5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I</a:t>
            </a:r>
            <a:r>
              <a:rPr lang="en-US" sz="1800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2  -----(1)</a:t>
            </a:r>
            <a:endParaRPr lang="th-TH" dirty="0">
              <a:solidFill>
                <a:srgbClr val="FFFF00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0932" y="3861048"/>
            <a:ext cx="47852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  วงล่าง... 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  <a:sym typeface="Symbol"/>
              </a:rPr>
              <a:t>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  <a:sym typeface="Symbol"/>
              </a:rPr>
              <a:t>E     = IR</a:t>
            </a:r>
          </a:p>
          <a:p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             18-7  = I</a:t>
            </a:r>
            <a:r>
              <a:rPr lang="en-US" sz="1800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2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(2+1) +(I</a:t>
            </a:r>
            <a:r>
              <a:rPr lang="en-US" sz="1800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2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-I</a:t>
            </a:r>
            <a:r>
              <a:rPr lang="en-US" sz="1800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1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)(4+1)</a:t>
            </a:r>
          </a:p>
          <a:p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              11    =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8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I</a:t>
            </a:r>
            <a:r>
              <a:rPr lang="en-US" sz="1800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2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  -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5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I</a:t>
            </a:r>
            <a:r>
              <a:rPr lang="en-US" sz="1800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1  -----(2)</a:t>
            </a:r>
            <a:endParaRPr lang="th-TH" dirty="0">
              <a:solidFill>
                <a:srgbClr val="FFFF00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683566" y="5661248"/>
            <a:ext cx="5904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นำสมการทั้งสองไปแก้สมการ ได้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I</a:t>
            </a:r>
            <a:r>
              <a:rPr lang="en-US" sz="1800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1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 = 1A  , I</a:t>
            </a:r>
            <a:r>
              <a:rPr lang="en-US" sz="1800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 = 2 A</a:t>
            </a:r>
            <a:endParaRPr lang="th-TH" dirty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275856" y="332656"/>
            <a:ext cx="28087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ทดสอบความเข้าใจ</a:t>
            </a:r>
            <a:endParaRPr lang="th-TH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endParaRPr>
          </a:p>
        </p:txBody>
      </p:sp>
      <p:pic>
        <p:nvPicPr>
          <p:cNvPr id="5" name="รูปภาพ 4" descr="bawl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88640"/>
            <a:ext cx="476250" cy="476250"/>
          </a:xfrm>
          <a:prstGeom prst="rect">
            <a:avLst/>
          </a:prstGeom>
        </p:spPr>
      </p:pic>
      <p:sp>
        <p:nvSpPr>
          <p:cNvPr id="6" name="ตัดและมนมุมสี่เหลี่ยมหนึ่งมุม 5"/>
          <p:cNvSpPr/>
          <p:nvPr/>
        </p:nvSpPr>
        <p:spPr>
          <a:xfrm>
            <a:off x="611560" y="836712"/>
            <a:ext cx="8064896" cy="2592288"/>
          </a:xfrm>
          <a:prstGeom prst="snip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755576" y="1052736"/>
            <a:ext cx="4592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จากรูปจงหากระแสไฟฟ้าที่ผ่านเซลล์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8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 โวลต์</a:t>
            </a:r>
            <a:endParaRPr lang="th-TH" dirty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lum bright="17000"/>
          </a:blip>
          <a:srcRect/>
          <a:stretch>
            <a:fillRect/>
          </a:stretch>
        </p:blipFill>
        <p:spPr bwMode="auto">
          <a:xfrm>
            <a:off x="827584" y="1628800"/>
            <a:ext cx="341086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lum bright="17000"/>
          </a:blip>
          <a:srcRect/>
          <a:stretch>
            <a:fillRect/>
          </a:stretch>
        </p:blipFill>
        <p:spPr bwMode="auto">
          <a:xfrm>
            <a:off x="5652120" y="1124744"/>
            <a:ext cx="23272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ลูกศรขวา 9"/>
          <p:cNvSpPr/>
          <p:nvPr/>
        </p:nvSpPr>
        <p:spPr>
          <a:xfrm>
            <a:off x="4644008" y="2060848"/>
            <a:ext cx="792088" cy="432048"/>
          </a:xfrm>
          <a:prstGeom prst="rightArrow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1619672" y="3861048"/>
            <a:ext cx="6152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u="sng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ตอบ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  กระแสไฟฟ้าไหลผ่านเซลล์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8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 โวลต์ มีค่าเท่ากับ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0.5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A</a:t>
            </a:r>
            <a:endParaRPr lang="th-TH" dirty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347543" y="548680"/>
            <a:ext cx="6389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วงจรไฟฟ้าและการต่อเซลล์ไฟฟ้า</a:t>
            </a:r>
            <a:endParaRPr lang="th-TH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1772816"/>
            <a:ext cx="1906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สาระที่ต้องเรียนรู้</a:t>
            </a:r>
            <a:endParaRPr lang="th-TH" dirty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2636912"/>
            <a:ext cx="3639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  <a:sym typeface="Wingdings 2"/>
              </a:rPr>
              <a:t>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แรงเคลื่อนไฟฟ้า (</a:t>
            </a:r>
            <a:r>
              <a:rPr lang="en-US" dirty="0" err="1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e.m.f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)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 --&gt; E</a:t>
            </a:r>
            <a:endParaRPr lang="th-TH" dirty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3284984"/>
            <a:ext cx="5267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  <a:sym typeface="Wingdings 2"/>
              </a:rPr>
              <a:t>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วงจรไฟฟ้าเบื้องต้น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--&gt; 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วงจรปิด และ วงจรเปิด</a:t>
            </a:r>
            <a:endParaRPr lang="th-TH" dirty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704" y="3933056"/>
            <a:ext cx="6819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  <a:sym typeface="Wingdings 2"/>
              </a:rPr>
              <a:t>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การต่อเซลล์ไฟฟ้า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--&gt; 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อนุกรม(ตามกันหรือกลับขั้ว), ขนาน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/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ผสม</a:t>
            </a:r>
            <a:endParaRPr lang="th-TH" dirty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4581128"/>
            <a:ext cx="66976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  <a:sym typeface="Wingdings 2"/>
              </a:rPr>
              <a:t>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ความต่างศักย์ไฟฟ้าในวงจร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--&gt;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 ระหว่างปลาย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R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 , ระหว่างจุดที่</a:t>
            </a:r>
          </a:p>
          <a:p>
            <a:r>
              <a:rPr lang="th-TH" dirty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 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                                มีเซลล์ไฟฟ้าแทรกอยู่</a:t>
            </a:r>
            <a:endParaRPr lang="th-TH" dirty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7704" y="5445224"/>
            <a:ext cx="222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  <a:sym typeface="Wingdings 2"/>
              </a:rPr>
              <a:t>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กฎของ</a:t>
            </a:r>
            <a:r>
              <a:rPr lang="th-TH" dirty="0" err="1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เคอร์ชอฟฟ์</a:t>
            </a:r>
            <a:endParaRPr lang="th-TH" dirty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878413" y="548680"/>
            <a:ext cx="3328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แรงเคลื่อนไฟฟ้า</a:t>
            </a:r>
            <a:endParaRPr lang="th-TH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407915" y="1124744"/>
            <a:ext cx="6093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e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lectromotive force (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e.m.f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)</a:t>
            </a:r>
            <a:endParaRPr lang="th-TH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endParaRPr>
          </a:p>
        </p:txBody>
      </p:sp>
      <p:cxnSp>
        <p:nvCxnSpPr>
          <p:cNvPr id="24" name="ตัวเชื่อมต่อตรง 23"/>
          <p:cNvCxnSpPr/>
          <p:nvPr/>
        </p:nvCxnSpPr>
        <p:spPr>
          <a:xfrm rot="5400000">
            <a:off x="4355976" y="3284984"/>
            <a:ext cx="1440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กลุ่ม 29"/>
          <p:cNvGrpSpPr/>
          <p:nvPr/>
        </p:nvGrpSpPr>
        <p:grpSpPr>
          <a:xfrm>
            <a:off x="3131840" y="2293034"/>
            <a:ext cx="2520280" cy="1135966"/>
            <a:chOff x="3131840" y="2293034"/>
            <a:chExt cx="2520280" cy="1135966"/>
          </a:xfrm>
        </p:grpSpPr>
        <p:cxnSp>
          <p:nvCxnSpPr>
            <p:cNvPr id="13" name="ตัวเชื่อมต่อตรง 12"/>
            <p:cNvCxnSpPr/>
            <p:nvPr/>
          </p:nvCxnSpPr>
          <p:spPr>
            <a:xfrm>
              <a:off x="3131840" y="2420888"/>
              <a:ext cx="108012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/>
            <p:cNvCxnSpPr/>
            <p:nvPr/>
          </p:nvCxnSpPr>
          <p:spPr>
            <a:xfrm>
              <a:off x="4572000" y="2420888"/>
              <a:ext cx="108012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/>
            <p:cNvCxnSpPr/>
            <p:nvPr/>
          </p:nvCxnSpPr>
          <p:spPr>
            <a:xfrm rot="5400000">
              <a:off x="2699792" y="2852936"/>
              <a:ext cx="86409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/>
            <p:cNvCxnSpPr/>
            <p:nvPr/>
          </p:nvCxnSpPr>
          <p:spPr>
            <a:xfrm rot="5400000">
              <a:off x="5220072" y="2852936"/>
              <a:ext cx="86409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/>
            <p:cNvCxnSpPr/>
            <p:nvPr/>
          </p:nvCxnSpPr>
          <p:spPr>
            <a:xfrm>
              <a:off x="3131840" y="3284984"/>
              <a:ext cx="122413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/>
            <p:cNvCxnSpPr/>
            <p:nvPr/>
          </p:nvCxnSpPr>
          <p:spPr>
            <a:xfrm>
              <a:off x="4427984" y="3284984"/>
              <a:ext cx="122413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/>
            <p:cNvCxnSpPr/>
            <p:nvPr/>
          </p:nvCxnSpPr>
          <p:spPr>
            <a:xfrm rot="5400000">
              <a:off x="4211960" y="3284984"/>
              <a:ext cx="28803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รูปแบบอิสระ 28"/>
            <p:cNvSpPr/>
            <p:nvPr/>
          </p:nvSpPr>
          <p:spPr>
            <a:xfrm>
              <a:off x="4234375" y="2293034"/>
              <a:ext cx="337625" cy="182880"/>
            </a:xfrm>
            <a:custGeom>
              <a:avLst/>
              <a:gdLst>
                <a:gd name="connsiteX0" fmla="*/ 0 w 337625"/>
                <a:gd name="connsiteY0" fmla="*/ 126609 h 182880"/>
                <a:gd name="connsiteX1" fmla="*/ 28136 w 337625"/>
                <a:gd name="connsiteY1" fmla="*/ 84406 h 182880"/>
                <a:gd name="connsiteX2" fmla="*/ 56271 w 337625"/>
                <a:gd name="connsiteY2" fmla="*/ 0 h 182880"/>
                <a:gd name="connsiteX3" fmla="*/ 84407 w 337625"/>
                <a:gd name="connsiteY3" fmla="*/ 42203 h 182880"/>
                <a:gd name="connsiteX4" fmla="*/ 112542 w 337625"/>
                <a:gd name="connsiteY4" fmla="*/ 182880 h 182880"/>
                <a:gd name="connsiteX5" fmla="*/ 154745 w 337625"/>
                <a:gd name="connsiteY5" fmla="*/ 42203 h 182880"/>
                <a:gd name="connsiteX6" fmla="*/ 168813 w 337625"/>
                <a:gd name="connsiteY6" fmla="*/ 0 h 182880"/>
                <a:gd name="connsiteX7" fmla="*/ 154745 w 337625"/>
                <a:gd name="connsiteY7" fmla="*/ 42203 h 182880"/>
                <a:gd name="connsiteX8" fmla="*/ 211016 w 337625"/>
                <a:gd name="connsiteY8" fmla="*/ 126609 h 182880"/>
                <a:gd name="connsiteX9" fmla="*/ 239151 w 337625"/>
                <a:gd name="connsiteY9" fmla="*/ 84406 h 182880"/>
                <a:gd name="connsiteX10" fmla="*/ 267287 w 337625"/>
                <a:gd name="connsiteY10" fmla="*/ 0 h 182880"/>
                <a:gd name="connsiteX11" fmla="*/ 295422 w 337625"/>
                <a:gd name="connsiteY11" fmla="*/ 42203 h 182880"/>
                <a:gd name="connsiteX12" fmla="*/ 323557 w 337625"/>
                <a:gd name="connsiteY12" fmla="*/ 126609 h 182880"/>
                <a:gd name="connsiteX13" fmla="*/ 337625 w 337625"/>
                <a:gd name="connsiteY13" fmla="*/ 154744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625" h="182880">
                  <a:moveTo>
                    <a:pt x="0" y="126609"/>
                  </a:moveTo>
                  <a:cubicBezTo>
                    <a:pt x="9379" y="112541"/>
                    <a:pt x="21269" y="99856"/>
                    <a:pt x="28136" y="84406"/>
                  </a:cubicBezTo>
                  <a:cubicBezTo>
                    <a:pt x="40181" y="57305"/>
                    <a:pt x="56271" y="0"/>
                    <a:pt x="56271" y="0"/>
                  </a:cubicBezTo>
                  <a:cubicBezTo>
                    <a:pt x="65650" y="14068"/>
                    <a:pt x="79435" y="26043"/>
                    <a:pt x="84407" y="42203"/>
                  </a:cubicBezTo>
                  <a:cubicBezTo>
                    <a:pt x="98471" y="87909"/>
                    <a:pt x="112542" y="182880"/>
                    <a:pt x="112542" y="182880"/>
                  </a:cubicBezTo>
                  <a:cubicBezTo>
                    <a:pt x="133802" y="97840"/>
                    <a:pt x="120497" y="144946"/>
                    <a:pt x="154745" y="42203"/>
                  </a:cubicBezTo>
                  <a:lnTo>
                    <a:pt x="168813" y="0"/>
                  </a:lnTo>
                  <a:lnTo>
                    <a:pt x="154745" y="42203"/>
                  </a:lnTo>
                  <a:cubicBezTo>
                    <a:pt x="173502" y="70338"/>
                    <a:pt x="192259" y="154744"/>
                    <a:pt x="211016" y="126609"/>
                  </a:cubicBezTo>
                  <a:cubicBezTo>
                    <a:pt x="220394" y="112541"/>
                    <a:pt x="232284" y="99856"/>
                    <a:pt x="239151" y="84406"/>
                  </a:cubicBezTo>
                  <a:cubicBezTo>
                    <a:pt x="251196" y="57305"/>
                    <a:pt x="267287" y="0"/>
                    <a:pt x="267287" y="0"/>
                  </a:cubicBezTo>
                  <a:cubicBezTo>
                    <a:pt x="276665" y="14068"/>
                    <a:pt x="288555" y="26753"/>
                    <a:pt x="295422" y="42203"/>
                  </a:cubicBezTo>
                  <a:cubicBezTo>
                    <a:pt x="307467" y="69304"/>
                    <a:pt x="310294" y="100083"/>
                    <a:pt x="323557" y="126609"/>
                  </a:cubicBezTo>
                  <a:lnTo>
                    <a:pt x="337625" y="154744"/>
                  </a:lnTo>
                </a:path>
              </a:pathLst>
            </a:cu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283968" y="1916832"/>
            <a:ext cx="2904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R</a:t>
            </a:r>
            <a:endParaRPr lang="th-TH" sz="2000" dirty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1960" y="2492896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V</a:t>
            </a:r>
            <a:endParaRPr lang="th-TH" sz="2400" dirty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43808" y="2636912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I</a:t>
            </a:r>
            <a:endParaRPr lang="th-TH" dirty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67944" y="3284984"/>
            <a:ext cx="647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E  r</a:t>
            </a:r>
            <a:endParaRPr lang="th-TH" dirty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cxnSp>
        <p:nvCxnSpPr>
          <p:cNvPr id="39" name="ลูกศรเชื่อมต่อแบบตรง 38"/>
          <p:cNvCxnSpPr/>
          <p:nvPr/>
        </p:nvCxnSpPr>
        <p:spPr>
          <a:xfrm rot="5400000" flipH="1" flipV="1">
            <a:off x="2915816" y="2852936"/>
            <a:ext cx="576064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259632" y="3933056"/>
            <a:ext cx="2922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แรงเคลื่อนไฟฟ้า  หาได้จาก</a:t>
            </a:r>
            <a:endParaRPr lang="th-TH" dirty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71800" y="4581128"/>
            <a:ext cx="14959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E = IR + </a:t>
            </a:r>
            <a:r>
              <a:rPr lang="en-US" dirty="0" err="1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Ir</a:t>
            </a:r>
            <a:endParaRPr lang="en-US" dirty="0" smtClean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  = I(</a:t>
            </a:r>
            <a:r>
              <a:rPr lang="en-US" dirty="0" err="1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R+r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)</a:t>
            </a:r>
            <a:endParaRPr lang="th-TH" dirty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23" name="เมฆ 22"/>
          <p:cNvSpPr/>
          <p:nvPr/>
        </p:nvSpPr>
        <p:spPr>
          <a:xfrm>
            <a:off x="5364088" y="3717032"/>
            <a:ext cx="2592288" cy="1872208"/>
          </a:xfrm>
          <a:prstGeom prst="clou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_Layiji MaHaNiYom V 1.2" pitchFamily="2" charset="0"/>
                <a:cs typeface="_Layiji MaHaNiYom V 1.2" pitchFamily="2" charset="0"/>
              </a:rPr>
              <a:t>I = </a:t>
            </a:r>
            <a:r>
              <a:rPr lang="en-US" u="sng" dirty="0" smtClean="0">
                <a:solidFill>
                  <a:schemeClr val="tx1"/>
                </a:solidFill>
                <a:latin typeface="_Layiji MaHaNiYom V 1.2" pitchFamily="2" charset="0"/>
                <a:cs typeface="_Layiji MaHaNiYom V 1.2" pitchFamily="2" charset="0"/>
                <a:sym typeface="Symbol"/>
              </a:rPr>
              <a:t>E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_Layiji MaHaNiYom V 1.2" pitchFamily="2" charset="0"/>
                <a:cs typeface="_Layiji MaHaNiYom V 1.2" pitchFamily="2" charset="0"/>
                <a:sym typeface="Symbol"/>
              </a:rPr>
              <a:t>           </a:t>
            </a:r>
            <a:r>
              <a:rPr lang="en-US" sz="2400" dirty="0" smtClean="0">
                <a:solidFill>
                  <a:schemeClr val="tx1"/>
                </a:solidFill>
                <a:latin typeface="_Layiji MaHaNiYom V 1.2" pitchFamily="2" charset="0"/>
                <a:cs typeface="_Layiji MaHaNiYom V 1.2" pitchFamily="2" charset="0"/>
                <a:sym typeface="Symbol"/>
              </a:rPr>
              <a:t>(</a:t>
            </a:r>
            <a:r>
              <a:rPr lang="en-US" sz="2400" dirty="0" err="1" smtClean="0">
                <a:solidFill>
                  <a:schemeClr val="tx1"/>
                </a:solidFill>
                <a:latin typeface="_Layiji MaHaNiYom V 1.2" pitchFamily="2" charset="0"/>
                <a:cs typeface="_Layiji MaHaNiYom V 1.2" pitchFamily="2" charset="0"/>
                <a:sym typeface="Symbol"/>
              </a:rPr>
              <a:t>R+r</a:t>
            </a:r>
            <a:r>
              <a:rPr lang="en-US" sz="2400" dirty="0" smtClean="0">
                <a:solidFill>
                  <a:schemeClr val="tx1"/>
                </a:solidFill>
                <a:latin typeface="_Layiji MaHaNiYom V 1.2" pitchFamily="2" charset="0"/>
                <a:cs typeface="_Layiji MaHaNiYom V 1.2" pitchFamily="2" charset="0"/>
                <a:sym typeface="Symbol"/>
              </a:rPr>
              <a:t>)</a:t>
            </a:r>
            <a:endParaRPr lang="th-TH" sz="2000" dirty="0">
              <a:solidFill>
                <a:schemeClr val="tx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649185" y="548680"/>
            <a:ext cx="3786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วงจรไฟฟ้าเบื้องต้น</a:t>
            </a:r>
            <a:endParaRPr lang="th-TH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556792"/>
            <a:ext cx="6966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หาค่าความต่างศักย์ไฟฟ้าระหว่างขั้วเซลล์ เมื่อวงจรเปิด และ วงจรปิด</a:t>
            </a:r>
            <a:endParaRPr lang="th-TH" dirty="0">
              <a:solidFill>
                <a:srgbClr val="FFFF00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cxnSp>
        <p:nvCxnSpPr>
          <p:cNvPr id="22" name="ลูกศรเชื่อมต่อแบบตรง 21"/>
          <p:cNvCxnSpPr/>
          <p:nvPr/>
        </p:nvCxnSpPr>
        <p:spPr>
          <a:xfrm rot="5400000" flipH="1" flipV="1">
            <a:off x="2915816" y="2852936"/>
            <a:ext cx="576064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กลุ่ม 33"/>
          <p:cNvGrpSpPr/>
          <p:nvPr/>
        </p:nvGrpSpPr>
        <p:grpSpPr>
          <a:xfrm>
            <a:off x="3851920" y="2420888"/>
            <a:ext cx="1080120" cy="576064"/>
            <a:chOff x="3851920" y="2420888"/>
            <a:chExt cx="1080120" cy="576064"/>
          </a:xfrm>
        </p:grpSpPr>
        <p:grpSp>
          <p:nvGrpSpPr>
            <p:cNvPr id="25" name="กลุ่ม 24"/>
            <p:cNvGrpSpPr/>
            <p:nvPr/>
          </p:nvGrpSpPr>
          <p:grpSpPr>
            <a:xfrm>
              <a:off x="4211960" y="2564904"/>
              <a:ext cx="432048" cy="432048"/>
              <a:chOff x="4788024" y="4509120"/>
              <a:chExt cx="504056" cy="52322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860032" y="4509120"/>
                <a:ext cx="3449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_Layiji MaHaNiYom V 1.2" pitchFamily="2" charset="0"/>
                    <a:cs typeface="_Layiji MaHaNiYom V 1.2" pitchFamily="2" charset="0"/>
                  </a:rPr>
                  <a:t>V</a:t>
                </a:r>
                <a:endParaRPr lang="th-TH" dirty="0">
                  <a:solidFill>
                    <a:schemeClr val="bg1"/>
                  </a:solidFill>
                  <a:latin typeface="_Layiji MaHaNiYom V 1.2" pitchFamily="2" charset="0"/>
                  <a:cs typeface="_Layiji MaHaNiYom V 1.2" pitchFamily="2" charset="0"/>
                </a:endParaRPr>
              </a:p>
            </p:txBody>
          </p:sp>
          <p:sp>
            <p:nvSpPr>
              <p:cNvPr id="24" name="วงรี 23"/>
              <p:cNvSpPr/>
              <p:nvPr/>
            </p:nvSpPr>
            <p:spPr>
              <a:xfrm>
                <a:off x="4788024" y="4509120"/>
                <a:ext cx="504056" cy="50405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cxnSp>
          <p:nvCxnSpPr>
            <p:cNvPr id="27" name="ตัวเชื่อมต่อตรง 26"/>
            <p:cNvCxnSpPr/>
            <p:nvPr/>
          </p:nvCxnSpPr>
          <p:spPr>
            <a:xfrm rot="5400000">
              <a:off x="3671900" y="2600908"/>
              <a:ext cx="36004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/>
            <p:cNvCxnSpPr/>
            <p:nvPr/>
          </p:nvCxnSpPr>
          <p:spPr>
            <a:xfrm rot="5400000">
              <a:off x="4752020" y="2600908"/>
              <a:ext cx="36004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/>
            <p:cNvCxnSpPr>
              <a:endCxn id="24" idx="2"/>
            </p:cNvCxnSpPr>
            <p:nvPr/>
          </p:nvCxnSpPr>
          <p:spPr>
            <a:xfrm flipV="1">
              <a:off x="3851920" y="2773016"/>
              <a:ext cx="360040" cy="79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ตัวเชื่อมต่อตรง 32"/>
            <p:cNvCxnSpPr>
              <a:stCxn id="24" idx="6"/>
            </p:cNvCxnSpPr>
            <p:nvPr/>
          </p:nvCxnSpPr>
          <p:spPr>
            <a:xfrm>
              <a:off x="4644008" y="2773016"/>
              <a:ext cx="288032" cy="79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กลุ่ม 48"/>
          <p:cNvGrpSpPr/>
          <p:nvPr/>
        </p:nvGrpSpPr>
        <p:grpSpPr>
          <a:xfrm>
            <a:off x="2843808" y="1916832"/>
            <a:ext cx="2808312" cy="2376264"/>
            <a:chOff x="2843808" y="1916832"/>
            <a:chExt cx="2808312" cy="2376264"/>
          </a:xfrm>
        </p:grpSpPr>
        <p:grpSp>
          <p:nvGrpSpPr>
            <p:cNvPr id="48" name="กลุ่ม 47"/>
            <p:cNvGrpSpPr/>
            <p:nvPr/>
          </p:nvGrpSpPr>
          <p:grpSpPr>
            <a:xfrm>
              <a:off x="2843808" y="1916832"/>
              <a:ext cx="2808312" cy="1963380"/>
              <a:chOff x="2843808" y="1916832"/>
              <a:chExt cx="2808312" cy="1963380"/>
            </a:xfrm>
          </p:grpSpPr>
          <p:grpSp>
            <p:nvGrpSpPr>
              <p:cNvPr id="17" name="กลุ่ม 16"/>
              <p:cNvGrpSpPr/>
              <p:nvPr/>
            </p:nvGrpSpPr>
            <p:grpSpPr>
              <a:xfrm>
                <a:off x="3131840" y="2276872"/>
                <a:ext cx="2520280" cy="1135966"/>
                <a:chOff x="3131840" y="2293034"/>
                <a:chExt cx="2520280" cy="1135966"/>
              </a:xfrm>
            </p:grpSpPr>
            <p:grpSp>
              <p:nvGrpSpPr>
                <p:cNvPr id="6" name="กลุ่ม 5"/>
                <p:cNvGrpSpPr/>
                <p:nvPr/>
              </p:nvGrpSpPr>
              <p:grpSpPr>
                <a:xfrm>
                  <a:off x="3131840" y="2293034"/>
                  <a:ext cx="2520280" cy="1135966"/>
                  <a:chOff x="3131840" y="2293034"/>
                  <a:chExt cx="2520280" cy="1135966"/>
                </a:xfrm>
              </p:grpSpPr>
              <p:cxnSp>
                <p:nvCxnSpPr>
                  <p:cNvPr id="7" name="ตัวเชื่อมต่อตรง 6"/>
                  <p:cNvCxnSpPr/>
                  <p:nvPr/>
                </p:nvCxnSpPr>
                <p:spPr>
                  <a:xfrm>
                    <a:off x="3131840" y="2420888"/>
                    <a:ext cx="1080120" cy="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ตัวเชื่อมต่อตรง 7"/>
                  <p:cNvCxnSpPr/>
                  <p:nvPr/>
                </p:nvCxnSpPr>
                <p:spPr>
                  <a:xfrm>
                    <a:off x="4572000" y="2420888"/>
                    <a:ext cx="1080120" cy="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ตัวเชื่อมต่อตรง 8"/>
                  <p:cNvCxnSpPr/>
                  <p:nvPr/>
                </p:nvCxnSpPr>
                <p:spPr>
                  <a:xfrm rot="5400000">
                    <a:off x="2699792" y="2852936"/>
                    <a:ext cx="864096" cy="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ตัวเชื่อมต่อตรง 9"/>
                  <p:cNvCxnSpPr/>
                  <p:nvPr/>
                </p:nvCxnSpPr>
                <p:spPr>
                  <a:xfrm rot="5400000">
                    <a:off x="5220072" y="2852936"/>
                    <a:ext cx="864096" cy="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ตัวเชื่อมต่อตรง 10"/>
                  <p:cNvCxnSpPr/>
                  <p:nvPr/>
                </p:nvCxnSpPr>
                <p:spPr>
                  <a:xfrm>
                    <a:off x="3131840" y="3284984"/>
                    <a:ext cx="1224136" cy="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ตัวเชื่อมต่อตรง 11"/>
                  <p:cNvCxnSpPr/>
                  <p:nvPr/>
                </p:nvCxnSpPr>
                <p:spPr>
                  <a:xfrm>
                    <a:off x="4427984" y="3284984"/>
                    <a:ext cx="1224136" cy="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ตัวเชื่อมต่อตรง 12"/>
                  <p:cNvCxnSpPr/>
                  <p:nvPr/>
                </p:nvCxnSpPr>
                <p:spPr>
                  <a:xfrm rot="5400000">
                    <a:off x="4211960" y="3284984"/>
                    <a:ext cx="288032" cy="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" name="รูปแบบอิสระ 13"/>
                  <p:cNvSpPr/>
                  <p:nvPr/>
                </p:nvSpPr>
                <p:spPr>
                  <a:xfrm>
                    <a:off x="4234375" y="2293034"/>
                    <a:ext cx="337625" cy="182880"/>
                  </a:xfrm>
                  <a:custGeom>
                    <a:avLst/>
                    <a:gdLst>
                      <a:gd name="connsiteX0" fmla="*/ 0 w 337625"/>
                      <a:gd name="connsiteY0" fmla="*/ 126609 h 182880"/>
                      <a:gd name="connsiteX1" fmla="*/ 28136 w 337625"/>
                      <a:gd name="connsiteY1" fmla="*/ 84406 h 182880"/>
                      <a:gd name="connsiteX2" fmla="*/ 56271 w 337625"/>
                      <a:gd name="connsiteY2" fmla="*/ 0 h 182880"/>
                      <a:gd name="connsiteX3" fmla="*/ 84407 w 337625"/>
                      <a:gd name="connsiteY3" fmla="*/ 42203 h 182880"/>
                      <a:gd name="connsiteX4" fmla="*/ 112542 w 337625"/>
                      <a:gd name="connsiteY4" fmla="*/ 182880 h 182880"/>
                      <a:gd name="connsiteX5" fmla="*/ 154745 w 337625"/>
                      <a:gd name="connsiteY5" fmla="*/ 42203 h 182880"/>
                      <a:gd name="connsiteX6" fmla="*/ 168813 w 337625"/>
                      <a:gd name="connsiteY6" fmla="*/ 0 h 182880"/>
                      <a:gd name="connsiteX7" fmla="*/ 154745 w 337625"/>
                      <a:gd name="connsiteY7" fmla="*/ 42203 h 182880"/>
                      <a:gd name="connsiteX8" fmla="*/ 211016 w 337625"/>
                      <a:gd name="connsiteY8" fmla="*/ 126609 h 182880"/>
                      <a:gd name="connsiteX9" fmla="*/ 239151 w 337625"/>
                      <a:gd name="connsiteY9" fmla="*/ 84406 h 182880"/>
                      <a:gd name="connsiteX10" fmla="*/ 267287 w 337625"/>
                      <a:gd name="connsiteY10" fmla="*/ 0 h 182880"/>
                      <a:gd name="connsiteX11" fmla="*/ 295422 w 337625"/>
                      <a:gd name="connsiteY11" fmla="*/ 42203 h 182880"/>
                      <a:gd name="connsiteX12" fmla="*/ 323557 w 337625"/>
                      <a:gd name="connsiteY12" fmla="*/ 126609 h 182880"/>
                      <a:gd name="connsiteX13" fmla="*/ 337625 w 337625"/>
                      <a:gd name="connsiteY13" fmla="*/ 154744 h 18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37625" h="182880">
                        <a:moveTo>
                          <a:pt x="0" y="126609"/>
                        </a:moveTo>
                        <a:cubicBezTo>
                          <a:pt x="9379" y="112541"/>
                          <a:pt x="21269" y="99856"/>
                          <a:pt x="28136" y="84406"/>
                        </a:cubicBezTo>
                        <a:cubicBezTo>
                          <a:pt x="40181" y="57305"/>
                          <a:pt x="56271" y="0"/>
                          <a:pt x="56271" y="0"/>
                        </a:cubicBezTo>
                        <a:cubicBezTo>
                          <a:pt x="65650" y="14068"/>
                          <a:pt x="79435" y="26043"/>
                          <a:pt x="84407" y="42203"/>
                        </a:cubicBezTo>
                        <a:cubicBezTo>
                          <a:pt x="98471" y="87909"/>
                          <a:pt x="112542" y="182880"/>
                          <a:pt x="112542" y="182880"/>
                        </a:cubicBezTo>
                        <a:cubicBezTo>
                          <a:pt x="133802" y="97840"/>
                          <a:pt x="120497" y="144946"/>
                          <a:pt x="154745" y="42203"/>
                        </a:cubicBezTo>
                        <a:lnTo>
                          <a:pt x="168813" y="0"/>
                        </a:lnTo>
                        <a:lnTo>
                          <a:pt x="154745" y="42203"/>
                        </a:lnTo>
                        <a:cubicBezTo>
                          <a:pt x="173502" y="70338"/>
                          <a:pt x="192259" y="154744"/>
                          <a:pt x="211016" y="126609"/>
                        </a:cubicBezTo>
                        <a:cubicBezTo>
                          <a:pt x="220394" y="112541"/>
                          <a:pt x="232284" y="99856"/>
                          <a:pt x="239151" y="84406"/>
                        </a:cubicBezTo>
                        <a:cubicBezTo>
                          <a:pt x="251196" y="57305"/>
                          <a:pt x="267287" y="0"/>
                          <a:pt x="267287" y="0"/>
                        </a:cubicBezTo>
                        <a:cubicBezTo>
                          <a:pt x="276665" y="14068"/>
                          <a:pt x="288555" y="26753"/>
                          <a:pt x="295422" y="42203"/>
                        </a:cubicBezTo>
                        <a:cubicBezTo>
                          <a:pt x="307467" y="69304"/>
                          <a:pt x="310294" y="100083"/>
                          <a:pt x="323557" y="126609"/>
                        </a:cubicBezTo>
                        <a:lnTo>
                          <a:pt x="337625" y="154744"/>
                        </a:lnTo>
                      </a:path>
                    </a:pathLst>
                  </a:cu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cxnSp>
              <p:nvCxnSpPr>
                <p:cNvPr id="16" name="ตัวเชื่อมต่อตรง 15"/>
                <p:cNvCxnSpPr/>
                <p:nvPr/>
              </p:nvCxnSpPr>
              <p:spPr>
                <a:xfrm rot="5400000">
                  <a:off x="4355976" y="3284984"/>
                  <a:ext cx="144016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Box 17"/>
              <p:cNvSpPr txBox="1"/>
              <p:nvPr/>
            </p:nvSpPr>
            <p:spPr>
              <a:xfrm>
                <a:off x="4355976" y="1916832"/>
                <a:ext cx="3337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_Layiji MaHaNiYom V 1.2" pitchFamily="2" charset="0"/>
                    <a:cs typeface="_Layiji MaHaNiYom V 1.2" pitchFamily="2" charset="0"/>
                  </a:rPr>
                  <a:t>R</a:t>
                </a:r>
                <a:endParaRPr lang="th-TH" dirty="0">
                  <a:solidFill>
                    <a:schemeClr val="bg1"/>
                  </a:solidFill>
                  <a:latin typeface="_Layiji MaHaNiYom V 1.2" pitchFamily="2" charset="0"/>
                  <a:cs typeface="_Layiji MaHaNiYom V 1.2" pitchFamily="2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067944" y="3356992"/>
                <a:ext cx="6014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_Layiji MaHaNiYom V 1.2" pitchFamily="2" charset="0"/>
                    <a:cs typeface="_Layiji MaHaNiYom V 1.2" pitchFamily="2" charset="0"/>
                  </a:rPr>
                  <a:t>E ,r</a:t>
                </a:r>
                <a:endParaRPr lang="th-TH" dirty="0">
                  <a:solidFill>
                    <a:schemeClr val="bg1"/>
                  </a:solidFill>
                  <a:latin typeface="_Layiji MaHaNiYom V 1.2" pitchFamily="2" charset="0"/>
                  <a:cs typeface="_Layiji MaHaNiYom V 1.2" pitchFamily="2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843808" y="2564904"/>
                <a:ext cx="2744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_Layiji MaHaNiYom V 1.2" pitchFamily="2" charset="0"/>
                    <a:cs typeface="_Layiji MaHaNiYom V 1.2" pitchFamily="2" charset="0"/>
                  </a:rPr>
                  <a:t>I</a:t>
                </a:r>
                <a:endParaRPr lang="th-TH" dirty="0">
                  <a:solidFill>
                    <a:schemeClr val="bg1"/>
                  </a:solidFill>
                  <a:latin typeface="_Layiji MaHaNiYom V 1.2" pitchFamily="2" charset="0"/>
                  <a:cs typeface="_Layiji MaHaNiYom V 1.2" pitchFamily="2" charset="0"/>
                </a:endParaRPr>
              </a:p>
            </p:txBody>
          </p:sp>
        </p:grpSp>
        <p:grpSp>
          <p:nvGrpSpPr>
            <p:cNvPr id="45" name="กลุ่ม 44"/>
            <p:cNvGrpSpPr/>
            <p:nvPr/>
          </p:nvGrpSpPr>
          <p:grpSpPr>
            <a:xfrm>
              <a:off x="3779912" y="3284984"/>
              <a:ext cx="1080120" cy="1008112"/>
              <a:chOff x="3779912" y="3284984"/>
              <a:chExt cx="1080120" cy="1008112"/>
            </a:xfrm>
          </p:grpSpPr>
          <p:grpSp>
            <p:nvGrpSpPr>
              <p:cNvPr id="36" name="กลุ่ม 24"/>
              <p:cNvGrpSpPr/>
              <p:nvPr/>
            </p:nvGrpSpPr>
            <p:grpSpPr>
              <a:xfrm>
                <a:off x="4139952" y="3861048"/>
                <a:ext cx="432048" cy="432048"/>
                <a:chOff x="4788024" y="4509120"/>
                <a:chExt cx="504056" cy="523220"/>
              </a:xfrm>
            </p:grpSpPr>
            <p:sp>
              <p:nvSpPr>
                <p:cNvPr id="41" name="TextBox 40"/>
                <p:cNvSpPr txBox="1"/>
                <p:nvPr/>
              </p:nvSpPr>
              <p:spPr>
                <a:xfrm>
                  <a:off x="4860032" y="4509120"/>
                  <a:ext cx="34496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  <a:latin typeface="_Layiji MaHaNiYom V 1.2" pitchFamily="2" charset="0"/>
                      <a:cs typeface="_Layiji MaHaNiYom V 1.2" pitchFamily="2" charset="0"/>
                    </a:rPr>
                    <a:t>V</a:t>
                  </a:r>
                  <a:endParaRPr lang="th-TH" dirty="0">
                    <a:solidFill>
                      <a:schemeClr val="bg1"/>
                    </a:solidFill>
                    <a:latin typeface="_Layiji MaHaNiYom V 1.2" pitchFamily="2" charset="0"/>
                    <a:cs typeface="_Layiji MaHaNiYom V 1.2" pitchFamily="2" charset="0"/>
                  </a:endParaRPr>
                </a:p>
              </p:txBody>
            </p:sp>
            <p:sp>
              <p:nvSpPr>
                <p:cNvPr id="42" name="วงรี 41"/>
                <p:cNvSpPr/>
                <p:nvPr/>
              </p:nvSpPr>
              <p:spPr>
                <a:xfrm>
                  <a:off x="4788024" y="4509120"/>
                  <a:ext cx="504056" cy="504056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cxnSp>
            <p:nvCxnSpPr>
              <p:cNvPr id="37" name="ตัวเชื่อมต่อตรง 36"/>
              <p:cNvCxnSpPr/>
              <p:nvPr/>
            </p:nvCxnSpPr>
            <p:spPr>
              <a:xfrm rot="5400000">
                <a:off x="3383868" y="3681028"/>
                <a:ext cx="79208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ตัวเชื่อมต่อตรง 37"/>
              <p:cNvCxnSpPr/>
              <p:nvPr/>
            </p:nvCxnSpPr>
            <p:spPr>
              <a:xfrm rot="5400000">
                <a:off x="4463988" y="3681028"/>
                <a:ext cx="79208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ตัวเชื่อมต่อตรง 38"/>
              <p:cNvCxnSpPr>
                <a:endCxn id="42" idx="2"/>
              </p:cNvCxnSpPr>
              <p:nvPr/>
            </p:nvCxnSpPr>
            <p:spPr>
              <a:xfrm flipV="1">
                <a:off x="3779912" y="4069160"/>
                <a:ext cx="360040" cy="791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ตัวเชื่อมต่อตรง 39"/>
              <p:cNvCxnSpPr>
                <a:stCxn id="42" idx="6"/>
              </p:cNvCxnSpPr>
              <p:nvPr/>
            </p:nvCxnSpPr>
            <p:spPr>
              <a:xfrm>
                <a:off x="4572000" y="4069160"/>
                <a:ext cx="288032" cy="791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TextBox 45"/>
          <p:cNvSpPr txBox="1"/>
          <p:nvPr/>
        </p:nvSpPr>
        <p:spPr>
          <a:xfrm>
            <a:off x="1763688" y="4293096"/>
            <a:ext cx="2109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จากรูปเป็นวงจรปิด</a:t>
            </a:r>
            <a:endParaRPr lang="th-TH" dirty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27584" y="4869160"/>
            <a:ext cx="7768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ค่าความต่างศักย์ไฟฟ้าระหว่างขั้วเซลล์ จะเท่ากับความต่างศักย์ไฟฟ้าที่คร่อม 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R</a:t>
            </a:r>
            <a:endParaRPr lang="th-TH" dirty="0">
              <a:solidFill>
                <a:srgbClr val="FFFF00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ตัวเชื่อมต่อตรง 40"/>
          <p:cNvCxnSpPr/>
          <p:nvPr/>
        </p:nvCxnSpPr>
        <p:spPr>
          <a:xfrm rot="5400000">
            <a:off x="2843808" y="1756654"/>
            <a:ext cx="86409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ตัวเชื่อมต่อตรง 44"/>
          <p:cNvCxnSpPr/>
          <p:nvPr/>
        </p:nvCxnSpPr>
        <p:spPr>
          <a:xfrm rot="5400000">
            <a:off x="4355976" y="2188702"/>
            <a:ext cx="2880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ตัวเชื่อมต่อตรง 15"/>
          <p:cNvCxnSpPr/>
          <p:nvPr/>
        </p:nvCxnSpPr>
        <p:spPr>
          <a:xfrm rot="5400000">
            <a:off x="4499992" y="2188702"/>
            <a:ext cx="14401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99992" y="836712"/>
            <a:ext cx="333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R</a:t>
            </a:r>
            <a:endParaRPr lang="th-TH" dirty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grpSp>
        <p:nvGrpSpPr>
          <p:cNvPr id="61" name="กลุ่ม 60"/>
          <p:cNvGrpSpPr/>
          <p:nvPr/>
        </p:nvGrpSpPr>
        <p:grpSpPr>
          <a:xfrm>
            <a:off x="2987824" y="1196752"/>
            <a:ext cx="2952328" cy="2016224"/>
            <a:chOff x="2987824" y="1196752"/>
            <a:chExt cx="2952328" cy="2016224"/>
          </a:xfrm>
        </p:grpSpPr>
        <p:cxnSp>
          <p:nvCxnSpPr>
            <p:cNvPr id="39" name="ตัวเชื่อมต่อตรง 38"/>
            <p:cNvCxnSpPr/>
            <p:nvPr/>
          </p:nvCxnSpPr>
          <p:spPr>
            <a:xfrm>
              <a:off x="3275856" y="1324606"/>
              <a:ext cx="108012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/>
            <p:cNvCxnSpPr/>
            <p:nvPr/>
          </p:nvCxnSpPr>
          <p:spPr>
            <a:xfrm>
              <a:off x="4716016" y="1324606"/>
              <a:ext cx="108012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/>
            <p:cNvCxnSpPr/>
            <p:nvPr/>
          </p:nvCxnSpPr>
          <p:spPr>
            <a:xfrm rot="5400000">
              <a:off x="5624197" y="2016763"/>
              <a:ext cx="34387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/>
            <p:cNvCxnSpPr/>
            <p:nvPr/>
          </p:nvCxnSpPr>
          <p:spPr>
            <a:xfrm>
              <a:off x="3275856" y="2188702"/>
              <a:ext cx="122413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11"/>
            <p:cNvCxnSpPr/>
            <p:nvPr/>
          </p:nvCxnSpPr>
          <p:spPr>
            <a:xfrm>
              <a:off x="4572000" y="2188702"/>
              <a:ext cx="122413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รูปแบบอิสระ 45"/>
            <p:cNvSpPr/>
            <p:nvPr/>
          </p:nvSpPr>
          <p:spPr>
            <a:xfrm>
              <a:off x="4378391" y="1196752"/>
              <a:ext cx="337625" cy="182880"/>
            </a:xfrm>
            <a:custGeom>
              <a:avLst/>
              <a:gdLst>
                <a:gd name="connsiteX0" fmla="*/ 0 w 337625"/>
                <a:gd name="connsiteY0" fmla="*/ 126609 h 182880"/>
                <a:gd name="connsiteX1" fmla="*/ 28136 w 337625"/>
                <a:gd name="connsiteY1" fmla="*/ 84406 h 182880"/>
                <a:gd name="connsiteX2" fmla="*/ 56271 w 337625"/>
                <a:gd name="connsiteY2" fmla="*/ 0 h 182880"/>
                <a:gd name="connsiteX3" fmla="*/ 84407 w 337625"/>
                <a:gd name="connsiteY3" fmla="*/ 42203 h 182880"/>
                <a:gd name="connsiteX4" fmla="*/ 112542 w 337625"/>
                <a:gd name="connsiteY4" fmla="*/ 182880 h 182880"/>
                <a:gd name="connsiteX5" fmla="*/ 154745 w 337625"/>
                <a:gd name="connsiteY5" fmla="*/ 42203 h 182880"/>
                <a:gd name="connsiteX6" fmla="*/ 168813 w 337625"/>
                <a:gd name="connsiteY6" fmla="*/ 0 h 182880"/>
                <a:gd name="connsiteX7" fmla="*/ 154745 w 337625"/>
                <a:gd name="connsiteY7" fmla="*/ 42203 h 182880"/>
                <a:gd name="connsiteX8" fmla="*/ 211016 w 337625"/>
                <a:gd name="connsiteY8" fmla="*/ 126609 h 182880"/>
                <a:gd name="connsiteX9" fmla="*/ 239151 w 337625"/>
                <a:gd name="connsiteY9" fmla="*/ 84406 h 182880"/>
                <a:gd name="connsiteX10" fmla="*/ 267287 w 337625"/>
                <a:gd name="connsiteY10" fmla="*/ 0 h 182880"/>
                <a:gd name="connsiteX11" fmla="*/ 295422 w 337625"/>
                <a:gd name="connsiteY11" fmla="*/ 42203 h 182880"/>
                <a:gd name="connsiteX12" fmla="*/ 323557 w 337625"/>
                <a:gd name="connsiteY12" fmla="*/ 126609 h 182880"/>
                <a:gd name="connsiteX13" fmla="*/ 337625 w 337625"/>
                <a:gd name="connsiteY13" fmla="*/ 154744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625" h="182880">
                  <a:moveTo>
                    <a:pt x="0" y="126609"/>
                  </a:moveTo>
                  <a:cubicBezTo>
                    <a:pt x="9379" y="112541"/>
                    <a:pt x="21269" y="99856"/>
                    <a:pt x="28136" y="84406"/>
                  </a:cubicBezTo>
                  <a:cubicBezTo>
                    <a:pt x="40181" y="57305"/>
                    <a:pt x="56271" y="0"/>
                    <a:pt x="56271" y="0"/>
                  </a:cubicBezTo>
                  <a:cubicBezTo>
                    <a:pt x="65650" y="14068"/>
                    <a:pt x="79435" y="26043"/>
                    <a:pt x="84407" y="42203"/>
                  </a:cubicBezTo>
                  <a:cubicBezTo>
                    <a:pt x="98471" y="87909"/>
                    <a:pt x="112542" y="182880"/>
                    <a:pt x="112542" y="182880"/>
                  </a:cubicBezTo>
                  <a:cubicBezTo>
                    <a:pt x="133802" y="97840"/>
                    <a:pt x="120497" y="144946"/>
                    <a:pt x="154745" y="42203"/>
                  </a:cubicBezTo>
                  <a:lnTo>
                    <a:pt x="168813" y="0"/>
                  </a:lnTo>
                  <a:lnTo>
                    <a:pt x="154745" y="42203"/>
                  </a:lnTo>
                  <a:cubicBezTo>
                    <a:pt x="173502" y="70338"/>
                    <a:pt x="192259" y="154744"/>
                    <a:pt x="211016" y="126609"/>
                  </a:cubicBezTo>
                  <a:cubicBezTo>
                    <a:pt x="220394" y="112541"/>
                    <a:pt x="232284" y="99856"/>
                    <a:pt x="239151" y="84406"/>
                  </a:cubicBezTo>
                  <a:cubicBezTo>
                    <a:pt x="251196" y="57305"/>
                    <a:pt x="267287" y="0"/>
                    <a:pt x="267287" y="0"/>
                  </a:cubicBezTo>
                  <a:cubicBezTo>
                    <a:pt x="276665" y="14068"/>
                    <a:pt x="288555" y="26753"/>
                    <a:pt x="295422" y="42203"/>
                  </a:cubicBezTo>
                  <a:cubicBezTo>
                    <a:pt x="307467" y="69304"/>
                    <a:pt x="310294" y="100083"/>
                    <a:pt x="323557" y="126609"/>
                  </a:cubicBezTo>
                  <a:lnTo>
                    <a:pt x="337625" y="154744"/>
                  </a:lnTo>
                </a:path>
              </a:pathLst>
            </a:cu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11960" y="2276872"/>
              <a:ext cx="6014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_Layiji MaHaNiYom V 1.2" pitchFamily="2" charset="0"/>
                  <a:cs typeface="_Layiji MaHaNiYom V 1.2" pitchFamily="2" charset="0"/>
                </a:rPr>
                <a:t>E ,r</a:t>
              </a:r>
              <a:endParaRPr lang="th-TH" dirty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87824" y="1484784"/>
              <a:ext cx="2744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_Layiji MaHaNiYom V 1.2" pitchFamily="2" charset="0"/>
                  <a:cs typeface="_Layiji MaHaNiYom V 1.2" pitchFamily="2" charset="0"/>
                </a:rPr>
                <a:t>I</a:t>
              </a:r>
              <a:endParaRPr lang="th-TH" dirty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endParaRPr>
            </a:p>
          </p:txBody>
        </p:sp>
        <p:grpSp>
          <p:nvGrpSpPr>
            <p:cNvPr id="25" name="กลุ่ม 44"/>
            <p:cNvGrpSpPr/>
            <p:nvPr/>
          </p:nvGrpSpPr>
          <p:grpSpPr>
            <a:xfrm>
              <a:off x="3923928" y="2204864"/>
              <a:ext cx="1080120" cy="1008112"/>
              <a:chOff x="3779912" y="3284984"/>
              <a:chExt cx="1080120" cy="1008112"/>
            </a:xfrm>
          </p:grpSpPr>
          <p:grpSp>
            <p:nvGrpSpPr>
              <p:cNvPr id="26" name="กลุ่ม 24"/>
              <p:cNvGrpSpPr/>
              <p:nvPr/>
            </p:nvGrpSpPr>
            <p:grpSpPr>
              <a:xfrm>
                <a:off x="4139952" y="3861048"/>
                <a:ext cx="432048" cy="432048"/>
                <a:chOff x="4788024" y="4509120"/>
                <a:chExt cx="504056" cy="523220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4860032" y="4509120"/>
                  <a:ext cx="34496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  <a:latin typeface="_Layiji MaHaNiYom V 1.2" pitchFamily="2" charset="0"/>
                      <a:cs typeface="_Layiji MaHaNiYom V 1.2" pitchFamily="2" charset="0"/>
                    </a:rPr>
                    <a:t>V</a:t>
                  </a:r>
                  <a:endParaRPr lang="th-TH" dirty="0">
                    <a:solidFill>
                      <a:schemeClr val="bg1"/>
                    </a:solidFill>
                    <a:latin typeface="_Layiji MaHaNiYom V 1.2" pitchFamily="2" charset="0"/>
                    <a:cs typeface="_Layiji MaHaNiYom V 1.2" pitchFamily="2" charset="0"/>
                  </a:endParaRPr>
                </a:p>
              </p:txBody>
            </p:sp>
            <p:sp>
              <p:nvSpPr>
                <p:cNvPr id="32" name="วงรี 31"/>
                <p:cNvSpPr/>
                <p:nvPr/>
              </p:nvSpPr>
              <p:spPr>
                <a:xfrm>
                  <a:off x="4788024" y="4509120"/>
                  <a:ext cx="504056" cy="504056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cxnSp>
            <p:nvCxnSpPr>
              <p:cNvPr id="27" name="ตัวเชื่อมต่อตรง 26"/>
              <p:cNvCxnSpPr/>
              <p:nvPr/>
            </p:nvCxnSpPr>
            <p:spPr>
              <a:xfrm rot="5400000">
                <a:off x="3383868" y="3681028"/>
                <a:ext cx="79208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ตัวเชื่อมต่อตรง 27"/>
              <p:cNvCxnSpPr/>
              <p:nvPr/>
            </p:nvCxnSpPr>
            <p:spPr>
              <a:xfrm rot="5400000">
                <a:off x="4463988" y="3681028"/>
                <a:ext cx="79208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ตัวเชื่อมต่อตรง 28"/>
              <p:cNvCxnSpPr>
                <a:endCxn id="32" idx="2"/>
              </p:cNvCxnSpPr>
              <p:nvPr/>
            </p:nvCxnSpPr>
            <p:spPr>
              <a:xfrm flipV="1">
                <a:off x="3779912" y="4069160"/>
                <a:ext cx="360040" cy="791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ตัวเชื่อมต่อตรง 29"/>
              <p:cNvCxnSpPr>
                <a:stCxn id="32" idx="6"/>
              </p:cNvCxnSpPr>
              <p:nvPr/>
            </p:nvCxnSpPr>
            <p:spPr>
              <a:xfrm>
                <a:off x="4572000" y="4069160"/>
                <a:ext cx="288032" cy="791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กลุ่ม 46"/>
            <p:cNvGrpSpPr/>
            <p:nvPr/>
          </p:nvGrpSpPr>
          <p:grpSpPr>
            <a:xfrm>
              <a:off x="3995936" y="1340768"/>
              <a:ext cx="1080120" cy="576064"/>
              <a:chOff x="3851920" y="2420888"/>
              <a:chExt cx="1080120" cy="576064"/>
            </a:xfrm>
          </p:grpSpPr>
          <p:grpSp>
            <p:nvGrpSpPr>
              <p:cNvPr id="48" name="กลุ่ม 24"/>
              <p:cNvGrpSpPr/>
              <p:nvPr/>
            </p:nvGrpSpPr>
            <p:grpSpPr>
              <a:xfrm>
                <a:off x="4211960" y="2564904"/>
                <a:ext cx="432048" cy="432048"/>
                <a:chOff x="4788024" y="4509120"/>
                <a:chExt cx="504056" cy="523220"/>
              </a:xfrm>
            </p:grpSpPr>
            <p:sp>
              <p:nvSpPr>
                <p:cNvPr id="53" name="TextBox 52"/>
                <p:cNvSpPr txBox="1"/>
                <p:nvPr/>
              </p:nvSpPr>
              <p:spPr>
                <a:xfrm>
                  <a:off x="4860032" y="4509120"/>
                  <a:ext cx="34496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  <a:latin typeface="_Layiji MaHaNiYom V 1.2" pitchFamily="2" charset="0"/>
                      <a:cs typeface="_Layiji MaHaNiYom V 1.2" pitchFamily="2" charset="0"/>
                    </a:rPr>
                    <a:t>V</a:t>
                  </a:r>
                  <a:endParaRPr lang="th-TH" dirty="0">
                    <a:solidFill>
                      <a:schemeClr val="bg1"/>
                    </a:solidFill>
                    <a:latin typeface="_Layiji MaHaNiYom V 1.2" pitchFamily="2" charset="0"/>
                    <a:cs typeface="_Layiji MaHaNiYom V 1.2" pitchFamily="2" charset="0"/>
                  </a:endParaRPr>
                </a:p>
              </p:txBody>
            </p:sp>
            <p:sp>
              <p:nvSpPr>
                <p:cNvPr id="54" name="วงรี 53"/>
                <p:cNvSpPr/>
                <p:nvPr/>
              </p:nvSpPr>
              <p:spPr>
                <a:xfrm>
                  <a:off x="4788024" y="4509120"/>
                  <a:ext cx="504056" cy="504056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cxnSp>
            <p:nvCxnSpPr>
              <p:cNvPr id="49" name="ตัวเชื่อมต่อตรง 48"/>
              <p:cNvCxnSpPr/>
              <p:nvPr/>
            </p:nvCxnSpPr>
            <p:spPr>
              <a:xfrm rot="5400000">
                <a:off x="3671900" y="2600908"/>
                <a:ext cx="36004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ตัวเชื่อมต่อตรง 49"/>
              <p:cNvCxnSpPr/>
              <p:nvPr/>
            </p:nvCxnSpPr>
            <p:spPr>
              <a:xfrm rot="5400000">
                <a:off x="4752020" y="2600908"/>
                <a:ext cx="36004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ตัวเชื่อมต่อตรง 50"/>
              <p:cNvCxnSpPr>
                <a:endCxn id="54" idx="2"/>
              </p:cNvCxnSpPr>
              <p:nvPr/>
            </p:nvCxnSpPr>
            <p:spPr>
              <a:xfrm flipV="1">
                <a:off x="3851920" y="2773016"/>
                <a:ext cx="360040" cy="791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ตัวเชื่อมต่อตรง 51"/>
              <p:cNvCxnSpPr>
                <a:stCxn id="54" idx="6"/>
              </p:cNvCxnSpPr>
              <p:nvPr/>
            </p:nvCxnSpPr>
            <p:spPr>
              <a:xfrm>
                <a:off x="4644008" y="2773016"/>
                <a:ext cx="288032" cy="791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ตัวเชื่อมต่อตรง 57"/>
            <p:cNvCxnSpPr/>
            <p:nvPr/>
          </p:nvCxnSpPr>
          <p:spPr>
            <a:xfrm rot="5400000">
              <a:off x="5616116" y="1520788"/>
              <a:ext cx="36004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ตัวเชื่อมต่อตรง 59"/>
            <p:cNvCxnSpPr/>
            <p:nvPr/>
          </p:nvCxnSpPr>
          <p:spPr>
            <a:xfrm rot="16200000" flipH="1">
              <a:off x="5796136" y="1700808"/>
              <a:ext cx="144016" cy="14401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1115616" y="3429000"/>
            <a:ext cx="68499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จากรูปเป็นวงจรเปิด  </a:t>
            </a:r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....ค่าความต่างศักย์ไฟฟ้าระหว่างขั้วเซลล์ไฟฟ้า</a:t>
            </a:r>
          </a:p>
          <a:p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                        จะมีค่าเท่ากับแรงเคลื่อนไฟฟ้า 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E</a:t>
            </a:r>
            <a:endParaRPr lang="th-TH" dirty="0">
              <a:solidFill>
                <a:srgbClr val="FFFF00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331640" y="4437112"/>
            <a:ext cx="69926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หมายถึงความต้านทาน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r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 ภายในน้อยมาก  และไม่มีกระแสไหลผ่าน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R</a:t>
            </a:r>
            <a:endParaRPr lang="th-TH" dirty="0" smtClean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  <a:p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โวลต์มิเตอร์จะอ่านค่าศักย์ไฟฟ้าที่ขั้วเซลล์ได้ตามค่าแรงเคลื่อนไฟฟ้า</a:t>
            </a:r>
            <a:endParaRPr lang="th-TH" dirty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pic>
        <p:nvPicPr>
          <p:cNvPr id="64" name="รูปภาพ 63" descr="tongu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571500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548680"/>
            <a:ext cx="1229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u="sng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ตัวอย่าง </a:t>
            </a:r>
            <a:r>
              <a:rPr lang="en-US" u="sng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1</a:t>
            </a:r>
            <a:endParaRPr lang="th-TH" u="sng" dirty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548680"/>
            <a:ext cx="645240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เซลล์ไฟฟ้าเซลล์หนึ่งมีแรงเคลื่อนไฟฟ้า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2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 โวลต์ มีความต้านทาน</a:t>
            </a:r>
          </a:p>
          <a:p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ภายใน 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2 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โอห์ม ต่อเป็นวงจรด้วยลวดความต้านทาน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3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 โอห์ม</a:t>
            </a:r>
          </a:p>
          <a:p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จงหา 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A. 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กระแสไฟฟ้าในวงจร</a:t>
            </a:r>
          </a:p>
          <a:p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      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B.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 ความต่างศักย์ระหว่างขั้วเซลล์</a:t>
            </a:r>
          </a:p>
          <a:p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      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C. 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ความต่างศักย์ภายในเซลล์</a:t>
            </a:r>
            <a:endParaRPr lang="th-TH" dirty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2708920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u="sng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วิธีทำ</a:t>
            </a:r>
            <a:endParaRPr lang="th-TH" u="sng" dirty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3212976"/>
            <a:ext cx="35173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A. 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หาค่า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I 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ก่อน  จาก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I = </a:t>
            </a:r>
            <a:r>
              <a:rPr lang="en-US" u="sng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  <a:sym typeface="Symbol"/>
              </a:rPr>
              <a:t>E</a:t>
            </a:r>
            <a:endParaRPr lang="th-TH" u="sng" dirty="0" smtClean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  <a:sym typeface="Symbol"/>
            </a:endParaRPr>
          </a:p>
          <a:p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  <a:sym typeface="Symbol"/>
              </a:rPr>
              <a:t>		      (</a:t>
            </a:r>
            <a:r>
              <a:rPr lang="en-US" dirty="0" err="1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  <a:sym typeface="Symbol"/>
              </a:rPr>
              <a:t>R+r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  <a:sym typeface="Symbol"/>
              </a:rPr>
              <a:t>)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 </a:t>
            </a:r>
            <a:endParaRPr lang="th-TH" dirty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8" name="รูปแบบอิสระ 7"/>
          <p:cNvSpPr/>
          <p:nvPr/>
        </p:nvSpPr>
        <p:spPr>
          <a:xfrm>
            <a:off x="4951828" y="3530991"/>
            <a:ext cx="633046" cy="309489"/>
          </a:xfrm>
          <a:custGeom>
            <a:avLst/>
            <a:gdLst>
              <a:gd name="connsiteX0" fmla="*/ 0 w 633046"/>
              <a:gd name="connsiteY0" fmla="*/ 211015 h 309489"/>
              <a:gd name="connsiteX1" fmla="*/ 98474 w 633046"/>
              <a:gd name="connsiteY1" fmla="*/ 126609 h 309489"/>
              <a:gd name="connsiteX2" fmla="*/ 196947 w 633046"/>
              <a:gd name="connsiteY2" fmla="*/ 98474 h 309489"/>
              <a:gd name="connsiteX3" fmla="*/ 295421 w 633046"/>
              <a:gd name="connsiteY3" fmla="*/ 112541 h 309489"/>
              <a:gd name="connsiteX4" fmla="*/ 323557 w 633046"/>
              <a:gd name="connsiteY4" fmla="*/ 140677 h 309489"/>
              <a:gd name="connsiteX5" fmla="*/ 365760 w 633046"/>
              <a:gd name="connsiteY5" fmla="*/ 225083 h 309489"/>
              <a:gd name="connsiteX6" fmla="*/ 351692 w 633046"/>
              <a:gd name="connsiteY6" fmla="*/ 281354 h 309489"/>
              <a:gd name="connsiteX7" fmla="*/ 267286 w 633046"/>
              <a:gd name="connsiteY7" fmla="*/ 309489 h 309489"/>
              <a:gd name="connsiteX8" fmla="*/ 239150 w 633046"/>
              <a:gd name="connsiteY8" fmla="*/ 281354 h 309489"/>
              <a:gd name="connsiteX9" fmla="*/ 253218 w 633046"/>
              <a:gd name="connsiteY9" fmla="*/ 154744 h 309489"/>
              <a:gd name="connsiteX10" fmla="*/ 295421 w 633046"/>
              <a:gd name="connsiteY10" fmla="*/ 140677 h 309489"/>
              <a:gd name="connsiteX11" fmla="*/ 379827 w 633046"/>
              <a:gd name="connsiteY11" fmla="*/ 98474 h 309489"/>
              <a:gd name="connsiteX12" fmla="*/ 464234 w 633046"/>
              <a:gd name="connsiteY12" fmla="*/ 70338 h 309489"/>
              <a:gd name="connsiteX13" fmla="*/ 506437 w 633046"/>
              <a:gd name="connsiteY13" fmla="*/ 56271 h 309489"/>
              <a:gd name="connsiteX14" fmla="*/ 590843 w 633046"/>
              <a:gd name="connsiteY14" fmla="*/ 42203 h 309489"/>
              <a:gd name="connsiteX15" fmla="*/ 562707 w 633046"/>
              <a:gd name="connsiteY15" fmla="*/ 14067 h 309489"/>
              <a:gd name="connsiteX16" fmla="*/ 520504 w 633046"/>
              <a:gd name="connsiteY16" fmla="*/ 0 h 309489"/>
              <a:gd name="connsiteX17" fmla="*/ 604910 w 633046"/>
              <a:gd name="connsiteY17" fmla="*/ 14067 h 309489"/>
              <a:gd name="connsiteX18" fmla="*/ 633046 w 633046"/>
              <a:gd name="connsiteY18" fmla="*/ 70338 h 30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33046" h="309489">
                <a:moveTo>
                  <a:pt x="0" y="211015"/>
                </a:moveTo>
                <a:cubicBezTo>
                  <a:pt x="33261" y="177754"/>
                  <a:pt x="56364" y="150672"/>
                  <a:pt x="98474" y="126609"/>
                </a:cubicBezTo>
                <a:cubicBezTo>
                  <a:pt x="114173" y="117638"/>
                  <a:pt x="184761" y="101520"/>
                  <a:pt x="196947" y="98474"/>
                </a:cubicBezTo>
                <a:cubicBezTo>
                  <a:pt x="229772" y="103163"/>
                  <a:pt x="263965" y="102056"/>
                  <a:pt x="295421" y="112541"/>
                </a:cubicBezTo>
                <a:cubicBezTo>
                  <a:pt x="308004" y="116735"/>
                  <a:pt x="315271" y="130320"/>
                  <a:pt x="323557" y="140677"/>
                </a:cubicBezTo>
                <a:cubicBezTo>
                  <a:pt x="354723" y="179634"/>
                  <a:pt x="350902" y="180509"/>
                  <a:pt x="365760" y="225083"/>
                </a:cubicBezTo>
                <a:cubicBezTo>
                  <a:pt x="361071" y="243840"/>
                  <a:pt x="366372" y="268771"/>
                  <a:pt x="351692" y="281354"/>
                </a:cubicBezTo>
                <a:cubicBezTo>
                  <a:pt x="329175" y="300655"/>
                  <a:pt x="267286" y="309489"/>
                  <a:pt x="267286" y="309489"/>
                </a:cubicBezTo>
                <a:cubicBezTo>
                  <a:pt x="257907" y="300111"/>
                  <a:pt x="245974" y="292727"/>
                  <a:pt x="239150" y="281354"/>
                </a:cubicBezTo>
                <a:cubicBezTo>
                  <a:pt x="214073" y="239560"/>
                  <a:pt x="223657" y="196129"/>
                  <a:pt x="253218" y="154744"/>
                </a:cubicBezTo>
                <a:cubicBezTo>
                  <a:pt x="261837" y="142677"/>
                  <a:pt x="281353" y="145366"/>
                  <a:pt x="295421" y="140677"/>
                </a:cubicBezTo>
                <a:cubicBezTo>
                  <a:pt x="340617" y="95481"/>
                  <a:pt x="305750" y="120697"/>
                  <a:pt x="379827" y="98474"/>
                </a:cubicBezTo>
                <a:cubicBezTo>
                  <a:pt x="408234" y="89952"/>
                  <a:pt x="436098" y="79716"/>
                  <a:pt x="464234" y="70338"/>
                </a:cubicBezTo>
                <a:cubicBezTo>
                  <a:pt x="478302" y="65649"/>
                  <a:pt x="491810" y="58709"/>
                  <a:pt x="506437" y="56271"/>
                </a:cubicBezTo>
                <a:lnTo>
                  <a:pt x="590843" y="42203"/>
                </a:lnTo>
                <a:cubicBezTo>
                  <a:pt x="581464" y="32824"/>
                  <a:pt x="574080" y="20891"/>
                  <a:pt x="562707" y="14067"/>
                </a:cubicBezTo>
                <a:cubicBezTo>
                  <a:pt x="549992" y="6438"/>
                  <a:pt x="505675" y="0"/>
                  <a:pt x="520504" y="0"/>
                </a:cubicBezTo>
                <a:cubicBezTo>
                  <a:pt x="549027" y="0"/>
                  <a:pt x="576775" y="9378"/>
                  <a:pt x="604910" y="14067"/>
                </a:cubicBezTo>
                <a:cubicBezTo>
                  <a:pt x="620115" y="74887"/>
                  <a:pt x="599644" y="70338"/>
                  <a:pt x="633046" y="70338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รูปแบบอิสระ 14"/>
          <p:cNvSpPr/>
          <p:nvPr/>
        </p:nvSpPr>
        <p:spPr>
          <a:xfrm>
            <a:off x="6499274" y="3390314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TextBox 15"/>
          <p:cNvSpPr txBox="1"/>
          <p:nvPr/>
        </p:nvSpPr>
        <p:spPr>
          <a:xfrm>
            <a:off x="5652120" y="3284984"/>
            <a:ext cx="1000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I = 0.4</a:t>
            </a:r>
            <a:endParaRPr lang="th-TH" dirty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3648" y="4509120"/>
            <a:ext cx="2778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B. 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หาค่า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V  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จาก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V = IR</a:t>
            </a:r>
            <a:endParaRPr lang="th-TH" dirty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18" name="รูปแบบอิสระ 17"/>
          <p:cNvSpPr/>
          <p:nvPr/>
        </p:nvSpPr>
        <p:spPr>
          <a:xfrm>
            <a:off x="4211960" y="4581128"/>
            <a:ext cx="633046" cy="309489"/>
          </a:xfrm>
          <a:custGeom>
            <a:avLst/>
            <a:gdLst>
              <a:gd name="connsiteX0" fmla="*/ 0 w 633046"/>
              <a:gd name="connsiteY0" fmla="*/ 211015 h 309489"/>
              <a:gd name="connsiteX1" fmla="*/ 98474 w 633046"/>
              <a:gd name="connsiteY1" fmla="*/ 126609 h 309489"/>
              <a:gd name="connsiteX2" fmla="*/ 196947 w 633046"/>
              <a:gd name="connsiteY2" fmla="*/ 98474 h 309489"/>
              <a:gd name="connsiteX3" fmla="*/ 295421 w 633046"/>
              <a:gd name="connsiteY3" fmla="*/ 112541 h 309489"/>
              <a:gd name="connsiteX4" fmla="*/ 323557 w 633046"/>
              <a:gd name="connsiteY4" fmla="*/ 140677 h 309489"/>
              <a:gd name="connsiteX5" fmla="*/ 365760 w 633046"/>
              <a:gd name="connsiteY5" fmla="*/ 225083 h 309489"/>
              <a:gd name="connsiteX6" fmla="*/ 351692 w 633046"/>
              <a:gd name="connsiteY6" fmla="*/ 281354 h 309489"/>
              <a:gd name="connsiteX7" fmla="*/ 267286 w 633046"/>
              <a:gd name="connsiteY7" fmla="*/ 309489 h 309489"/>
              <a:gd name="connsiteX8" fmla="*/ 239150 w 633046"/>
              <a:gd name="connsiteY8" fmla="*/ 281354 h 309489"/>
              <a:gd name="connsiteX9" fmla="*/ 253218 w 633046"/>
              <a:gd name="connsiteY9" fmla="*/ 154744 h 309489"/>
              <a:gd name="connsiteX10" fmla="*/ 295421 w 633046"/>
              <a:gd name="connsiteY10" fmla="*/ 140677 h 309489"/>
              <a:gd name="connsiteX11" fmla="*/ 379827 w 633046"/>
              <a:gd name="connsiteY11" fmla="*/ 98474 h 309489"/>
              <a:gd name="connsiteX12" fmla="*/ 464234 w 633046"/>
              <a:gd name="connsiteY12" fmla="*/ 70338 h 309489"/>
              <a:gd name="connsiteX13" fmla="*/ 506437 w 633046"/>
              <a:gd name="connsiteY13" fmla="*/ 56271 h 309489"/>
              <a:gd name="connsiteX14" fmla="*/ 590843 w 633046"/>
              <a:gd name="connsiteY14" fmla="*/ 42203 h 309489"/>
              <a:gd name="connsiteX15" fmla="*/ 562707 w 633046"/>
              <a:gd name="connsiteY15" fmla="*/ 14067 h 309489"/>
              <a:gd name="connsiteX16" fmla="*/ 520504 w 633046"/>
              <a:gd name="connsiteY16" fmla="*/ 0 h 309489"/>
              <a:gd name="connsiteX17" fmla="*/ 604910 w 633046"/>
              <a:gd name="connsiteY17" fmla="*/ 14067 h 309489"/>
              <a:gd name="connsiteX18" fmla="*/ 633046 w 633046"/>
              <a:gd name="connsiteY18" fmla="*/ 70338 h 30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33046" h="309489">
                <a:moveTo>
                  <a:pt x="0" y="211015"/>
                </a:moveTo>
                <a:cubicBezTo>
                  <a:pt x="33261" y="177754"/>
                  <a:pt x="56364" y="150672"/>
                  <a:pt x="98474" y="126609"/>
                </a:cubicBezTo>
                <a:cubicBezTo>
                  <a:pt x="114173" y="117638"/>
                  <a:pt x="184761" y="101520"/>
                  <a:pt x="196947" y="98474"/>
                </a:cubicBezTo>
                <a:cubicBezTo>
                  <a:pt x="229772" y="103163"/>
                  <a:pt x="263965" y="102056"/>
                  <a:pt x="295421" y="112541"/>
                </a:cubicBezTo>
                <a:cubicBezTo>
                  <a:pt x="308004" y="116735"/>
                  <a:pt x="315271" y="130320"/>
                  <a:pt x="323557" y="140677"/>
                </a:cubicBezTo>
                <a:cubicBezTo>
                  <a:pt x="354723" y="179634"/>
                  <a:pt x="350902" y="180509"/>
                  <a:pt x="365760" y="225083"/>
                </a:cubicBezTo>
                <a:cubicBezTo>
                  <a:pt x="361071" y="243840"/>
                  <a:pt x="366372" y="268771"/>
                  <a:pt x="351692" y="281354"/>
                </a:cubicBezTo>
                <a:cubicBezTo>
                  <a:pt x="329175" y="300655"/>
                  <a:pt x="267286" y="309489"/>
                  <a:pt x="267286" y="309489"/>
                </a:cubicBezTo>
                <a:cubicBezTo>
                  <a:pt x="257907" y="300111"/>
                  <a:pt x="245974" y="292727"/>
                  <a:pt x="239150" y="281354"/>
                </a:cubicBezTo>
                <a:cubicBezTo>
                  <a:pt x="214073" y="239560"/>
                  <a:pt x="223657" y="196129"/>
                  <a:pt x="253218" y="154744"/>
                </a:cubicBezTo>
                <a:cubicBezTo>
                  <a:pt x="261837" y="142677"/>
                  <a:pt x="281353" y="145366"/>
                  <a:pt x="295421" y="140677"/>
                </a:cubicBezTo>
                <a:cubicBezTo>
                  <a:pt x="340617" y="95481"/>
                  <a:pt x="305750" y="120697"/>
                  <a:pt x="379827" y="98474"/>
                </a:cubicBezTo>
                <a:cubicBezTo>
                  <a:pt x="408234" y="89952"/>
                  <a:pt x="436098" y="79716"/>
                  <a:pt x="464234" y="70338"/>
                </a:cubicBezTo>
                <a:cubicBezTo>
                  <a:pt x="478302" y="65649"/>
                  <a:pt x="491810" y="58709"/>
                  <a:pt x="506437" y="56271"/>
                </a:cubicBezTo>
                <a:lnTo>
                  <a:pt x="590843" y="42203"/>
                </a:lnTo>
                <a:cubicBezTo>
                  <a:pt x="581464" y="32824"/>
                  <a:pt x="574080" y="20891"/>
                  <a:pt x="562707" y="14067"/>
                </a:cubicBezTo>
                <a:cubicBezTo>
                  <a:pt x="549992" y="6438"/>
                  <a:pt x="505675" y="0"/>
                  <a:pt x="520504" y="0"/>
                </a:cubicBezTo>
                <a:cubicBezTo>
                  <a:pt x="549027" y="0"/>
                  <a:pt x="576775" y="9378"/>
                  <a:pt x="604910" y="14067"/>
                </a:cubicBezTo>
                <a:cubicBezTo>
                  <a:pt x="620115" y="74887"/>
                  <a:pt x="599644" y="70338"/>
                  <a:pt x="633046" y="70338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TextBox 18"/>
          <p:cNvSpPr txBox="1"/>
          <p:nvPr/>
        </p:nvSpPr>
        <p:spPr>
          <a:xfrm>
            <a:off x="4932040" y="4365104"/>
            <a:ext cx="1027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V = 1.2</a:t>
            </a:r>
            <a:endParaRPr lang="th-TH" dirty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32040" y="5301208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V = 0.8</a:t>
            </a:r>
            <a:endParaRPr lang="th-TH" dirty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21" name="รูปแบบอิสระ 20"/>
          <p:cNvSpPr/>
          <p:nvPr/>
        </p:nvSpPr>
        <p:spPr>
          <a:xfrm>
            <a:off x="4283968" y="5517232"/>
            <a:ext cx="633046" cy="309489"/>
          </a:xfrm>
          <a:custGeom>
            <a:avLst/>
            <a:gdLst>
              <a:gd name="connsiteX0" fmla="*/ 0 w 633046"/>
              <a:gd name="connsiteY0" fmla="*/ 211015 h 309489"/>
              <a:gd name="connsiteX1" fmla="*/ 98474 w 633046"/>
              <a:gd name="connsiteY1" fmla="*/ 126609 h 309489"/>
              <a:gd name="connsiteX2" fmla="*/ 196947 w 633046"/>
              <a:gd name="connsiteY2" fmla="*/ 98474 h 309489"/>
              <a:gd name="connsiteX3" fmla="*/ 295421 w 633046"/>
              <a:gd name="connsiteY3" fmla="*/ 112541 h 309489"/>
              <a:gd name="connsiteX4" fmla="*/ 323557 w 633046"/>
              <a:gd name="connsiteY4" fmla="*/ 140677 h 309489"/>
              <a:gd name="connsiteX5" fmla="*/ 365760 w 633046"/>
              <a:gd name="connsiteY5" fmla="*/ 225083 h 309489"/>
              <a:gd name="connsiteX6" fmla="*/ 351692 w 633046"/>
              <a:gd name="connsiteY6" fmla="*/ 281354 h 309489"/>
              <a:gd name="connsiteX7" fmla="*/ 267286 w 633046"/>
              <a:gd name="connsiteY7" fmla="*/ 309489 h 309489"/>
              <a:gd name="connsiteX8" fmla="*/ 239150 w 633046"/>
              <a:gd name="connsiteY8" fmla="*/ 281354 h 309489"/>
              <a:gd name="connsiteX9" fmla="*/ 253218 w 633046"/>
              <a:gd name="connsiteY9" fmla="*/ 154744 h 309489"/>
              <a:gd name="connsiteX10" fmla="*/ 295421 w 633046"/>
              <a:gd name="connsiteY10" fmla="*/ 140677 h 309489"/>
              <a:gd name="connsiteX11" fmla="*/ 379827 w 633046"/>
              <a:gd name="connsiteY11" fmla="*/ 98474 h 309489"/>
              <a:gd name="connsiteX12" fmla="*/ 464234 w 633046"/>
              <a:gd name="connsiteY12" fmla="*/ 70338 h 309489"/>
              <a:gd name="connsiteX13" fmla="*/ 506437 w 633046"/>
              <a:gd name="connsiteY13" fmla="*/ 56271 h 309489"/>
              <a:gd name="connsiteX14" fmla="*/ 590843 w 633046"/>
              <a:gd name="connsiteY14" fmla="*/ 42203 h 309489"/>
              <a:gd name="connsiteX15" fmla="*/ 562707 w 633046"/>
              <a:gd name="connsiteY15" fmla="*/ 14067 h 309489"/>
              <a:gd name="connsiteX16" fmla="*/ 520504 w 633046"/>
              <a:gd name="connsiteY16" fmla="*/ 0 h 309489"/>
              <a:gd name="connsiteX17" fmla="*/ 604910 w 633046"/>
              <a:gd name="connsiteY17" fmla="*/ 14067 h 309489"/>
              <a:gd name="connsiteX18" fmla="*/ 633046 w 633046"/>
              <a:gd name="connsiteY18" fmla="*/ 70338 h 30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33046" h="309489">
                <a:moveTo>
                  <a:pt x="0" y="211015"/>
                </a:moveTo>
                <a:cubicBezTo>
                  <a:pt x="33261" y="177754"/>
                  <a:pt x="56364" y="150672"/>
                  <a:pt x="98474" y="126609"/>
                </a:cubicBezTo>
                <a:cubicBezTo>
                  <a:pt x="114173" y="117638"/>
                  <a:pt x="184761" y="101520"/>
                  <a:pt x="196947" y="98474"/>
                </a:cubicBezTo>
                <a:cubicBezTo>
                  <a:pt x="229772" y="103163"/>
                  <a:pt x="263965" y="102056"/>
                  <a:pt x="295421" y="112541"/>
                </a:cubicBezTo>
                <a:cubicBezTo>
                  <a:pt x="308004" y="116735"/>
                  <a:pt x="315271" y="130320"/>
                  <a:pt x="323557" y="140677"/>
                </a:cubicBezTo>
                <a:cubicBezTo>
                  <a:pt x="354723" y="179634"/>
                  <a:pt x="350902" y="180509"/>
                  <a:pt x="365760" y="225083"/>
                </a:cubicBezTo>
                <a:cubicBezTo>
                  <a:pt x="361071" y="243840"/>
                  <a:pt x="366372" y="268771"/>
                  <a:pt x="351692" y="281354"/>
                </a:cubicBezTo>
                <a:cubicBezTo>
                  <a:pt x="329175" y="300655"/>
                  <a:pt x="267286" y="309489"/>
                  <a:pt x="267286" y="309489"/>
                </a:cubicBezTo>
                <a:cubicBezTo>
                  <a:pt x="257907" y="300111"/>
                  <a:pt x="245974" y="292727"/>
                  <a:pt x="239150" y="281354"/>
                </a:cubicBezTo>
                <a:cubicBezTo>
                  <a:pt x="214073" y="239560"/>
                  <a:pt x="223657" y="196129"/>
                  <a:pt x="253218" y="154744"/>
                </a:cubicBezTo>
                <a:cubicBezTo>
                  <a:pt x="261837" y="142677"/>
                  <a:pt x="281353" y="145366"/>
                  <a:pt x="295421" y="140677"/>
                </a:cubicBezTo>
                <a:cubicBezTo>
                  <a:pt x="340617" y="95481"/>
                  <a:pt x="305750" y="120697"/>
                  <a:pt x="379827" y="98474"/>
                </a:cubicBezTo>
                <a:cubicBezTo>
                  <a:pt x="408234" y="89952"/>
                  <a:pt x="436098" y="79716"/>
                  <a:pt x="464234" y="70338"/>
                </a:cubicBezTo>
                <a:cubicBezTo>
                  <a:pt x="478302" y="65649"/>
                  <a:pt x="491810" y="58709"/>
                  <a:pt x="506437" y="56271"/>
                </a:cubicBezTo>
                <a:lnTo>
                  <a:pt x="590843" y="42203"/>
                </a:lnTo>
                <a:cubicBezTo>
                  <a:pt x="581464" y="32824"/>
                  <a:pt x="574080" y="20891"/>
                  <a:pt x="562707" y="14067"/>
                </a:cubicBezTo>
                <a:cubicBezTo>
                  <a:pt x="549992" y="6438"/>
                  <a:pt x="505675" y="0"/>
                  <a:pt x="520504" y="0"/>
                </a:cubicBezTo>
                <a:cubicBezTo>
                  <a:pt x="549027" y="0"/>
                  <a:pt x="576775" y="9378"/>
                  <a:pt x="604910" y="14067"/>
                </a:cubicBezTo>
                <a:cubicBezTo>
                  <a:pt x="620115" y="74887"/>
                  <a:pt x="599644" y="70338"/>
                  <a:pt x="633046" y="70338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TextBox 21"/>
          <p:cNvSpPr txBox="1"/>
          <p:nvPr/>
        </p:nvSpPr>
        <p:spPr>
          <a:xfrm>
            <a:off x="1475656" y="5445224"/>
            <a:ext cx="2755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C. 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หาค่า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V  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จาก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V = </a:t>
            </a:r>
            <a:r>
              <a:rPr lang="en-US" dirty="0" err="1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Ir</a:t>
            </a:r>
            <a:endParaRPr lang="th-TH" dirty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6" grpId="0"/>
      <p:bldP spid="17" grpId="0"/>
      <p:bldP spid="18" grpId="0" animBg="1"/>
      <p:bldP spid="19" grpId="0"/>
      <p:bldP spid="20" grpId="0"/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203848" y="404664"/>
            <a:ext cx="28087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ทดสอบความเข้าใจ</a:t>
            </a:r>
            <a:endParaRPr lang="th-TH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endParaRPr>
          </a:p>
        </p:txBody>
      </p:sp>
      <p:pic>
        <p:nvPicPr>
          <p:cNvPr id="5" name="รูปภาพ 4" descr="bawl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404664"/>
            <a:ext cx="476250" cy="476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1268760"/>
            <a:ext cx="79688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C000"/>
                </a:solidFill>
                <a:latin typeface="_Layiji MaHaNiYom V 1.2" pitchFamily="2" charset="0"/>
                <a:cs typeface="_Layiji MaHaNiYom V 1.2" pitchFamily="2" charset="0"/>
              </a:rPr>
              <a:t>เมื่อเอาลวดตัวต้านทานขนาด </a:t>
            </a:r>
            <a:r>
              <a:rPr lang="en-US" dirty="0" smtClean="0">
                <a:solidFill>
                  <a:srgbClr val="FFC000"/>
                </a:solidFill>
                <a:latin typeface="_Layiji MaHaNiYom V 1.2" pitchFamily="2" charset="0"/>
                <a:cs typeface="_Layiji MaHaNiYom V 1.2" pitchFamily="2" charset="0"/>
              </a:rPr>
              <a:t>6</a:t>
            </a:r>
            <a:r>
              <a:rPr lang="th-TH" dirty="0" smtClean="0">
                <a:solidFill>
                  <a:srgbClr val="FFC000"/>
                </a:solidFill>
                <a:latin typeface="_Layiji MaHaNiYom V 1.2" pitchFamily="2" charset="0"/>
                <a:cs typeface="_Layiji MaHaNiYom V 1.2" pitchFamily="2" charset="0"/>
              </a:rPr>
              <a:t> โอห์ม และ </a:t>
            </a:r>
            <a:r>
              <a:rPr lang="en-US" dirty="0" smtClean="0">
                <a:solidFill>
                  <a:srgbClr val="FFC000"/>
                </a:solidFill>
                <a:latin typeface="_Layiji MaHaNiYom V 1.2" pitchFamily="2" charset="0"/>
                <a:cs typeface="_Layiji MaHaNiYom V 1.2" pitchFamily="2" charset="0"/>
              </a:rPr>
              <a:t>3 </a:t>
            </a:r>
            <a:r>
              <a:rPr lang="th-TH" dirty="0" smtClean="0">
                <a:solidFill>
                  <a:srgbClr val="FFC000"/>
                </a:solidFill>
                <a:latin typeface="_Layiji MaHaNiYom V 1.2" pitchFamily="2" charset="0"/>
                <a:cs typeface="_Layiji MaHaNiYom V 1.2" pitchFamily="2" charset="0"/>
              </a:rPr>
              <a:t>โอห์ม มาต่อกับเซลล์ไฟฟ้าขนาด</a:t>
            </a:r>
          </a:p>
          <a:p>
            <a:r>
              <a:rPr lang="en-US" dirty="0" smtClean="0">
                <a:solidFill>
                  <a:srgbClr val="FFC000"/>
                </a:solidFill>
                <a:latin typeface="_Layiji MaHaNiYom V 1.2" pitchFamily="2" charset="0"/>
                <a:cs typeface="_Layiji MaHaNiYom V 1.2" pitchFamily="2" charset="0"/>
              </a:rPr>
              <a:t>15</a:t>
            </a:r>
            <a:r>
              <a:rPr lang="th-TH" dirty="0" smtClean="0">
                <a:solidFill>
                  <a:srgbClr val="FFC000"/>
                </a:solidFill>
                <a:latin typeface="_Layiji MaHaNiYom V 1.2" pitchFamily="2" charset="0"/>
                <a:cs typeface="_Layiji MaHaNiYom V 1.2" pitchFamily="2" charset="0"/>
              </a:rPr>
              <a:t> โวลต์ </a:t>
            </a:r>
            <a:r>
              <a:rPr lang="en-US" dirty="0" smtClean="0">
                <a:solidFill>
                  <a:srgbClr val="FFC000"/>
                </a:solidFill>
                <a:latin typeface="_Layiji MaHaNiYom V 1.2" pitchFamily="2" charset="0"/>
                <a:cs typeface="_Layiji MaHaNiYom V 1.2" pitchFamily="2" charset="0"/>
              </a:rPr>
              <a:t>,1</a:t>
            </a:r>
            <a:r>
              <a:rPr lang="th-TH" dirty="0" smtClean="0">
                <a:solidFill>
                  <a:srgbClr val="FFC000"/>
                </a:solidFill>
                <a:latin typeface="_Layiji MaHaNiYom V 1.2" pitchFamily="2" charset="0"/>
                <a:cs typeface="_Layiji MaHaNiYom V 1.2" pitchFamily="2" charset="0"/>
              </a:rPr>
              <a:t> โอห์ม จะเกิดความต่างศักย์ไฟฟ้าระหว่างขั้วเซลล์เท่าไร เมื่อ ต่อลวด</a:t>
            </a:r>
          </a:p>
          <a:p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แบบ 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A. 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อนุกรม		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B. 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ขนานกัน</a:t>
            </a:r>
            <a:endParaRPr lang="th-TH" dirty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7" name="ตัดและมนมุมสี่เหลี่ยมหนึ่งมุม 6"/>
          <p:cNvSpPr/>
          <p:nvPr/>
        </p:nvSpPr>
        <p:spPr>
          <a:xfrm>
            <a:off x="611560" y="980728"/>
            <a:ext cx="8064896" cy="1800200"/>
          </a:xfrm>
          <a:prstGeom prst="snip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200773" y="3212976"/>
            <a:ext cx="26709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_Layiji MaHaNiYom V 1.2" pitchFamily="2" charset="0"/>
                <a:cs typeface="_Layiji MaHaNiYom V 1.2" pitchFamily="2" charset="0"/>
              </a:rPr>
              <a:t>การต่อเซลล์ไฟฟ้า</a:t>
            </a:r>
            <a:endParaRPr lang="th-TH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3861048"/>
            <a:ext cx="3615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1. 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ต่อแบบอนุกรม  แบบต่อตามกัน</a:t>
            </a:r>
            <a:endParaRPr lang="th-TH" dirty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grpSp>
        <p:nvGrpSpPr>
          <p:cNvPr id="100" name="กลุ่ม 99"/>
          <p:cNvGrpSpPr/>
          <p:nvPr/>
        </p:nvGrpSpPr>
        <p:grpSpPr>
          <a:xfrm>
            <a:off x="2555776" y="4221088"/>
            <a:ext cx="2808312" cy="1840270"/>
            <a:chOff x="2555776" y="4221088"/>
            <a:chExt cx="2808312" cy="1840270"/>
          </a:xfrm>
        </p:grpSpPr>
        <p:cxnSp>
          <p:nvCxnSpPr>
            <p:cNvPr id="28" name="ตัวเชื่อมต่อตรง 27"/>
            <p:cNvCxnSpPr/>
            <p:nvPr/>
          </p:nvCxnSpPr>
          <p:spPr>
            <a:xfrm rot="5400000">
              <a:off x="2411760" y="5141030"/>
              <a:ext cx="86409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กลุ่ม 98"/>
            <p:cNvGrpSpPr/>
            <p:nvPr/>
          </p:nvGrpSpPr>
          <p:grpSpPr>
            <a:xfrm>
              <a:off x="2555776" y="4221088"/>
              <a:ext cx="2808312" cy="1840270"/>
              <a:chOff x="2555776" y="4221088"/>
              <a:chExt cx="2808312" cy="1840270"/>
            </a:xfrm>
          </p:grpSpPr>
          <p:grpSp>
            <p:nvGrpSpPr>
              <p:cNvPr id="92" name="กลุ่ม 91"/>
              <p:cNvGrpSpPr/>
              <p:nvPr/>
            </p:nvGrpSpPr>
            <p:grpSpPr>
              <a:xfrm>
                <a:off x="2555776" y="4221088"/>
                <a:ext cx="2808312" cy="1840270"/>
                <a:chOff x="2555776" y="4221088"/>
                <a:chExt cx="2808312" cy="1840270"/>
              </a:xfrm>
            </p:grpSpPr>
            <p:cxnSp>
              <p:nvCxnSpPr>
                <p:cNvPr id="26" name="ตัวเชื่อมต่อตรง 25"/>
                <p:cNvCxnSpPr/>
                <p:nvPr/>
              </p:nvCxnSpPr>
              <p:spPr>
                <a:xfrm>
                  <a:off x="2843808" y="4708982"/>
                  <a:ext cx="1080120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ตัวเชื่อมต่อตรง 26"/>
                <p:cNvCxnSpPr/>
                <p:nvPr/>
              </p:nvCxnSpPr>
              <p:spPr>
                <a:xfrm>
                  <a:off x="4283968" y="4708982"/>
                  <a:ext cx="1080120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ตัวเชื่อมต่อตรง 28"/>
                <p:cNvCxnSpPr/>
                <p:nvPr/>
              </p:nvCxnSpPr>
              <p:spPr>
                <a:xfrm rot="5400000">
                  <a:off x="4932040" y="5141030"/>
                  <a:ext cx="86409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ตัวเชื่อมต่อตรง 29"/>
                <p:cNvCxnSpPr/>
                <p:nvPr/>
              </p:nvCxnSpPr>
              <p:spPr>
                <a:xfrm>
                  <a:off x="2843808" y="5573078"/>
                  <a:ext cx="576064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ตัวเชื่อมต่อตรง 11"/>
                <p:cNvCxnSpPr/>
                <p:nvPr/>
              </p:nvCxnSpPr>
              <p:spPr>
                <a:xfrm>
                  <a:off x="4716016" y="5573078"/>
                  <a:ext cx="648072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รูปแบบอิสระ 32"/>
                <p:cNvSpPr/>
                <p:nvPr/>
              </p:nvSpPr>
              <p:spPr>
                <a:xfrm>
                  <a:off x="3946343" y="4581128"/>
                  <a:ext cx="337625" cy="182880"/>
                </a:xfrm>
                <a:custGeom>
                  <a:avLst/>
                  <a:gdLst>
                    <a:gd name="connsiteX0" fmla="*/ 0 w 337625"/>
                    <a:gd name="connsiteY0" fmla="*/ 126609 h 182880"/>
                    <a:gd name="connsiteX1" fmla="*/ 28136 w 337625"/>
                    <a:gd name="connsiteY1" fmla="*/ 84406 h 182880"/>
                    <a:gd name="connsiteX2" fmla="*/ 56271 w 337625"/>
                    <a:gd name="connsiteY2" fmla="*/ 0 h 182880"/>
                    <a:gd name="connsiteX3" fmla="*/ 84407 w 337625"/>
                    <a:gd name="connsiteY3" fmla="*/ 42203 h 182880"/>
                    <a:gd name="connsiteX4" fmla="*/ 112542 w 337625"/>
                    <a:gd name="connsiteY4" fmla="*/ 182880 h 182880"/>
                    <a:gd name="connsiteX5" fmla="*/ 154745 w 337625"/>
                    <a:gd name="connsiteY5" fmla="*/ 42203 h 182880"/>
                    <a:gd name="connsiteX6" fmla="*/ 168813 w 337625"/>
                    <a:gd name="connsiteY6" fmla="*/ 0 h 182880"/>
                    <a:gd name="connsiteX7" fmla="*/ 154745 w 337625"/>
                    <a:gd name="connsiteY7" fmla="*/ 42203 h 182880"/>
                    <a:gd name="connsiteX8" fmla="*/ 211016 w 337625"/>
                    <a:gd name="connsiteY8" fmla="*/ 126609 h 182880"/>
                    <a:gd name="connsiteX9" fmla="*/ 239151 w 337625"/>
                    <a:gd name="connsiteY9" fmla="*/ 84406 h 182880"/>
                    <a:gd name="connsiteX10" fmla="*/ 267287 w 337625"/>
                    <a:gd name="connsiteY10" fmla="*/ 0 h 182880"/>
                    <a:gd name="connsiteX11" fmla="*/ 295422 w 337625"/>
                    <a:gd name="connsiteY11" fmla="*/ 42203 h 182880"/>
                    <a:gd name="connsiteX12" fmla="*/ 323557 w 337625"/>
                    <a:gd name="connsiteY12" fmla="*/ 126609 h 182880"/>
                    <a:gd name="connsiteX13" fmla="*/ 337625 w 337625"/>
                    <a:gd name="connsiteY13" fmla="*/ 154744 h 182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37625" h="182880">
                      <a:moveTo>
                        <a:pt x="0" y="126609"/>
                      </a:moveTo>
                      <a:cubicBezTo>
                        <a:pt x="9379" y="112541"/>
                        <a:pt x="21269" y="99856"/>
                        <a:pt x="28136" y="84406"/>
                      </a:cubicBezTo>
                      <a:cubicBezTo>
                        <a:pt x="40181" y="57305"/>
                        <a:pt x="56271" y="0"/>
                        <a:pt x="56271" y="0"/>
                      </a:cubicBezTo>
                      <a:cubicBezTo>
                        <a:pt x="65650" y="14068"/>
                        <a:pt x="79435" y="26043"/>
                        <a:pt x="84407" y="42203"/>
                      </a:cubicBezTo>
                      <a:cubicBezTo>
                        <a:pt x="98471" y="87909"/>
                        <a:pt x="112542" y="182880"/>
                        <a:pt x="112542" y="182880"/>
                      </a:cubicBezTo>
                      <a:cubicBezTo>
                        <a:pt x="133802" y="97840"/>
                        <a:pt x="120497" y="144946"/>
                        <a:pt x="154745" y="42203"/>
                      </a:cubicBezTo>
                      <a:lnTo>
                        <a:pt x="168813" y="0"/>
                      </a:lnTo>
                      <a:lnTo>
                        <a:pt x="154745" y="42203"/>
                      </a:lnTo>
                      <a:cubicBezTo>
                        <a:pt x="173502" y="70338"/>
                        <a:pt x="192259" y="154744"/>
                        <a:pt x="211016" y="126609"/>
                      </a:cubicBezTo>
                      <a:cubicBezTo>
                        <a:pt x="220394" y="112541"/>
                        <a:pt x="232284" y="99856"/>
                        <a:pt x="239151" y="84406"/>
                      </a:cubicBezTo>
                      <a:cubicBezTo>
                        <a:pt x="251196" y="57305"/>
                        <a:pt x="267287" y="0"/>
                        <a:pt x="267287" y="0"/>
                      </a:cubicBezTo>
                      <a:cubicBezTo>
                        <a:pt x="276665" y="14068"/>
                        <a:pt x="288555" y="26753"/>
                        <a:pt x="295422" y="42203"/>
                      </a:cubicBezTo>
                      <a:cubicBezTo>
                        <a:pt x="307467" y="69304"/>
                        <a:pt x="310294" y="100083"/>
                        <a:pt x="323557" y="126609"/>
                      </a:cubicBezTo>
                      <a:lnTo>
                        <a:pt x="337625" y="154744"/>
                      </a:lnTo>
                    </a:path>
                  </a:pathLst>
                </a:cu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4067944" y="4221088"/>
                  <a:ext cx="3337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  <a:latin typeface="_Layiji MaHaNiYom V 1.2" pitchFamily="2" charset="0"/>
                      <a:cs typeface="_Layiji MaHaNiYom V 1.2" pitchFamily="2" charset="0"/>
                    </a:rPr>
                    <a:t>R</a:t>
                  </a:r>
                  <a:endParaRPr lang="th-TH" dirty="0">
                    <a:solidFill>
                      <a:schemeClr val="bg1"/>
                    </a:solidFill>
                    <a:latin typeface="_Layiji MaHaNiYom V 1.2" pitchFamily="2" charset="0"/>
                    <a:cs typeface="_Layiji MaHaNiYom V 1.2" pitchFamily="2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779912" y="5661248"/>
                  <a:ext cx="68159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_Layiji MaHaNiYom V 1.2" pitchFamily="2" charset="0"/>
                      <a:cs typeface="_Layiji MaHaNiYom V 1.2" pitchFamily="2" charset="0"/>
                    </a:rPr>
                    <a:t>E2 ,r2</a:t>
                  </a:r>
                  <a:endParaRPr lang="th-TH" sz="2000" dirty="0">
                    <a:solidFill>
                      <a:schemeClr val="bg1"/>
                    </a:solidFill>
                    <a:latin typeface="_Layiji MaHaNiYom V 1.2" pitchFamily="2" charset="0"/>
                    <a:cs typeface="_Layiji MaHaNiYom V 1.2" pitchFamily="2" charset="0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555776" y="4869160"/>
                  <a:ext cx="27443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  <a:latin typeface="_Layiji MaHaNiYom V 1.2" pitchFamily="2" charset="0"/>
                      <a:cs typeface="_Layiji MaHaNiYom V 1.2" pitchFamily="2" charset="0"/>
                    </a:rPr>
                    <a:t>I</a:t>
                  </a:r>
                  <a:endParaRPr lang="th-TH" dirty="0">
                    <a:solidFill>
                      <a:schemeClr val="bg1"/>
                    </a:solidFill>
                    <a:latin typeface="_Layiji MaHaNiYom V 1.2" pitchFamily="2" charset="0"/>
                    <a:cs typeface="_Layiji MaHaNiYom V 1.2" pitchFamily="2" charset="0"/>
                  </a:endParaRPr>
                </a:p>
              </p:txBody>
            </p:sp>
            <p:grpSp>
              <p:nvGrpSpPr>
                <p:cNvPr id="71" name="กลุ่ม 70"/>
                <p:cNvGrpSpPr/>
                <p:nvPr/>
              </p:nvGrpSpPr>
              <p:grpSpPr>
                <a:xfrm>
                  <a:off x="4634985" y="5442564"/>
                  <a:ext cx="72008" cy="288032"/>
                  <a:chOff x="6956648" y="5093568"/>
                  <a:chExt cx="72008" cy="288032"/>
                </a:xfrm>
              </p:grpSpPr>
              <p:cxnSp>
                <p:nvCxnSpPr>
                  <p:cNvPr id="67" name="ตัวเชื่อมต่อตรง 66"/>
                  <p:cNvCxnSpPr/>
                  <p:nvPr/>
                </p:nvCxnSpPr>
                <p:spPr>
                  <a:xfrm rot="5400000">
                    <a:off x="6812632" y="5237584"/>
                    <a:ext cx="288032" cy="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ตัวเชื่อมต่อตรง 15"/>
                  <p:cNvCxnSpPr/>
                  <p:nvPr/>
                </p:nvCxnSpPr>
                <p:spPr>
                  <a:xfrm rot="5400000">
                    <a:off x="6964729" y="5229503"/>
                    <a:ext cx="127854" cy="0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9" name="กลุ่ม 78"/>
                <p:cNvGrpSpPr/>
                <p:nvPr/>
              </p:nvGrpSpPr>
              <p:grpSpPr>
                <a:xfrm>
                  <a:off x="4067944" y="5445224"/>
                  <a:ext cx="72008" cy="288032"/>
                  <a:chOff x="6956648" y="5093568"/>
                  <a:chExt cx="72008" cy="288032"/>
                </a:xfrm>
              </p:grpSpPr>
              <p:cxnSp>
                <p:nvCxnSpPr>
                  <p:cNvPr id="80" name="ตัวเชื่อมต่อตรง 79"/>
                  <p:cNvCxnSpPr/>
                  <p:nvPr/>
                </p:nvCxnSpPr>
                <p:spPr>
                  <a:xfrm rot="5400000">
                    <a:off x="6812632" y="5237584"/>
                    <a:ext cx="288032" cy="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ตัวเชื่อมต่อตรง 15"/>
                  <p:cNvCxnSpPr/>
                  <p:nvPr/>
                </p:nvCxnSpPr>
                <p:spPr>
                  <a:xfrm rot="5400000">
                    <a:off x="6964729" y="5229503"/>
                    <a:ext cx="127854" cy="0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2" name="กลุ่ม 81"/>
                <p:cNvGrpSpPr/>
                <p:nvPr/>
              </p:nvGrpSpPr>
              <p:grpSpPr>
                <a:xfrm>
                  <a:off x="3419872" y="5445224"/>
                  <a:ext cx="72008" cy="288032"/>
                  <a:chOff x="6956648" y="5093568"/>
                  <a:chExt cx="72008" cy="288032"/>
                </a:xfrm>
              </p:grpSpPr>
              <p:cxnSp>
                <p:nvCxnSpPr>
                  <p:cNvPr id="83" name="ตัวเชื่อมต่อตรง 82"/>
                  <p:cNvCxnSpPr/>
                  <p:nvPr/>
                </p:nvCxnSpPr>
                <p:spPr>
                  <a:xfrm rot="5400000">
                    <a:off x="6812632" y="5237584"/>
                    <a:ext cx="288032" cy="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ตัวเชื่อมต่อตรง 15"/>
                  <p:cNvCxnSpPr/>
                  <p:nvPr/>
                </p:nvCxnSpPr>
                <p:spPr>
                  <a:xfrm rot="5400000">
                    <a:off x="6964729" y="5229503"/>
                    <a:ext cx="127854" cy="0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6" name="ตัวเชื่อมต่อตรง 85"/>
                <p:cNvCxnSpPr/>
                <p:nvPr/>
              </p:nvCxnSpPr>
              <p:spPr>
                <a:xfrm>
                  <a:off x="4139952" y="5589240"/>
                  <a:ext cx="491364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ตัวเชื่อมต่อตรง 89"/>
                <p:cNvCxnSpPr/>
                <p:nvPr/>
              </p:nvCxnSpPr>
              <p:spPr>
                <a:xfrm>
                  <a:off x="3491880" y="5589240"/>
                  <a:ext cx="576064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3" name="TextBox 92"/>
              <p:cNvSpPr txBox="1"/>
              <p:nvPr/>
            </p:nvSpPr>
            <p:spPr>
              <a:xfrm>
                <a:off x="4427984" y="5661248"/>
                <a:ext cx="6655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  <a:latin typeface="_Layiji MaHaNiYom V 1.2" pitchFamily="2" charset="0"/>
                    <a:cs typeface="_Layiji MaHaNiYom V 1.2" pitchFamily="2" charset="0"/>
                  </a:rPr>
                  <a:t>E3 ,r3</a:t>
                </a:r>
                <a:endParaRPr lang="th-TH" sz="2000" dirty="0">
                  <a:solidFill>
                    <a:schemeClr val="bg1"/>
                  </a:solidFill>
                  <a:latin typeface="_Layiji MaHaNiYom V 1.2" pitchFamily="2" charset="0"/>
                  <a:cs typeface="_Layiji MaHaNiYom V 1.2" pitchFamily="2" charset="0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131840" y="5661248"/>
                <a:ext cx="6270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  <a:latin typeface="_Layiji MaHaNiYom V 1.2" pitchFamily="2" charset="0"/>
                    <a:cs typeface="_Layiji MaHaNiYom V 1.2" pitchFamily="2" charset="0"/>
                  </a:rPr>
                  <a:t>E1 ,r1</a:t>
                </a:r>
                <a:endParaRPr lang="th-TH" sz="2000" dirty="0">
                  <a:solidFill>
                    <a:schemeClr val="bg1"/>
                  </a:solidFill>
                  <a:latin typeface="_Layiji MaHaNiYom V 1.2" pitchFamily="2" charset="0"/>
                  <a:cs typeface="_Layiji MaHaNiYom V 1.2" pitchFamily="2" charset="0"/>
                </a:endParaRPr>
              </a:p>
            </p:txBody>
          </p:sp>
        </p:grpSp>
        <p:cxnSp>
          <p:nvCxnSpPr>
            <p:cNvPr id="96" name="ลูกศรเชื่อมต่อแบบตรง 95"/>
            <p:cNvCxnSpPr/>
            <p:nvPr/>
          </p:nvCxnSpPr>
          <p:spPr>
            <a:xfrm rot="5400000" flipH="1" flipV="1">
              <a:off x="2771800" y="5157192"/>
              <a:ext cx="432048" cy="1588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TextBox 96"/>
          <p:cNvSpPr txBox="1"/>
          <p:nvPr/>
        </p:nvSpPr>
        <p:spPr>
          <a:xfrm>
            <a:off x="5652120" y="4725144"/>
            <a:ext cx="2160240" cy="95410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I = </a:t>
            </a:r>
            <a:r>
              <a:rPr lang="en-US" u="sng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E1 +E2+ E3</a:t>
            </a:r>
          </a:p>
          <a:p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      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  <a:sym typeface="Symbol"/>
              </a:rPr>
              <a:t>R +r</a:t>
            </a:r>
            <a:endParaRPr lang="th-TH" dirty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98" name="รูปแบบอิสระ 97"/>
          <p:cNvSpPr/>
          <p:nvPr/>
        </p:nvSpPr>
        <p:spPr>
          <a:xfrm>
            <a:off x="5022166" y="5207159"/>
            <a:ext cx="559718" cy="272522"/>
          </a:xfrm>
          <a:custGeom>
            <a:avLst/>
            <a:gdLst>
              <a:gd name="connsiteX0" fmla="*/ 0 w 559718"/>
              <a:gd name="connsiteY0" fmla="*/ 166699 h 272522"/>
              <a:gd name="connsiteX1" fmla="*/ 70339 w 559718"/>
              <a:gd name="connsiteY1" fmla="*/ 82293 h 272522"/>
              <a:gd name="connsiteX2" fmla="*/ 112542 w 559718"/>
              <a:gd name="connsiteY2" fmla="*/ 54158 h 272522"/>
              <a:gd name="connsiteX3" fmla="*/ 253219 w 559718"/>
              <a:gd name="connsiteY3" fmla="*/ 68226 h 272522"/>
              <a:gd name="connsiteX4" fmla="*/ 281354 w 559718"/>
              <a:gd name="connsiteY4" fmla="*/ 222970 h 272522"/>
              <a:gd name="connsiteX5" fmla="*/ 239151 w 559718"/>
              <a:gd name="connsiteY5" fmla="*/ 237038 h 272522"/>
              <a:gd name="connsiteX6" fmla="*/ 168812 w 559718"/>
              <a:gd name="connsiteY6" fmla="*/ 222970 h 272522"/>
              <a:gd name="connsiteX7" fmla="*/ 182880 w 559718"/>
              <a:gd name="connsiteY7" fmla="*/ 124496 h 272522"/>
              <a:gd name="connsiteX8" fmla="*/ 225083 w 559718"/>
              <a:gd name="connsiteY8" fmla="*/ 110429 h 272522"/>
              <a:gd name="connsiteX9" fmla="*/ 506437 w 559718"/>
              <a:gd name="connsiteY9" fmla="*/ 124496 h 272522"/>
              <a:gd name="connsiteX10" fmla="*/ 464234 w 559718"/>
              <a:gd name="connsiteY10" fmla="*/ 11955 h 272522"/>
              <a:gd name="connsiteX11" fmla="*/ 506437 w 559718"/>
              <a:gd name="connsiteY11" fmla="*/ 40090 h 272522"/>
              <a:gd name="connsiteX12" fmla="*/ 548640 w 559718"/>
              <a:gd name="connsiteY12" fmla="*/ 124496 h 272522"/>
              <a:gd name="connsiteX13" fmla="*/ 492369 w 559718"/>
              <a:gd name="connsiteY13" fmla="*/ 208903 h 272522"/>
              <a:gd name="connsiteX14" fmla="*/ 436099 w 559718"/>
              <a:gd name="connsiteY14" fmla="*/ 251106 h 272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9718" h="272522">
                <a:moveTo>
                  <a:pt x="0" y="166699"/>
                </a:moveTo>
                <a:cubicBezTo>
                  <a:pt x="27664" y="125203"/>
                  <a:pt x="29721" y="116141"/>
                  <a:pt x="70339" y="82293"/>
                </a:cubicBezTo>
                <a:cubicBezTo>
                  <a:pt x="83327" y="71469"/>
                  <a:pt x="98474" y="63536"/>
                  <a:pt x="112542" y="54158"/>
                </a:cubicBezTo>
                <a:cubicBezTo>
                  <a:pt x="159434" y="58847"/>
                  <a:pt x="207300" y="57629"/>
                  <a:pt x="253219" y="68226"/>
                </a:cubicBezTo>
                <a:cubicBezTo>
                  <a:pt x="328027" y="85489"/>
                  <a:pt x="304135" y="166017"/>
                  <a:pt x="281354" y="222970"/>
                </a:cubicBezTo>
                <a:cubicBezTo>
                  <a:pt x="275847" y="236738"/>
                  <a:pt x="253219" y="232349"/>
                  <a:pt x="239151" y="237038"/>
                </a:cubicBezTo>
                <a:cubicBezTo>
                  <a:pt x="215705" y="232349"/>
                  <a:pt x="188707" y="236233"/>
                  <a:pt x="168812" y="222970"/>
                </a:cubicBezTo>
                <a:cubicBezTo>
                  <a:pt x="133885" y="199685"/>
                  <a:pt x="168236" y="139140"/>
                  <a:pt x="182880" y="124496"/>
                </a:cubicBezTo>
                <a:cubicBezTo>
                  <a:pt x="193365" y="114011"/>
                  <a:pt x="211015" y="115118"/>
                  <a:pt x="225083" y="110429"/>
                </a:cubicBezTo>
                <a:cubicBezTo>
                  <a:pt x="318868" y="115118"/>
                  <a:pt x="414549" y="143841"/>
                  <a:pt x="506437" y="124496"/>
                </a:cubicBezTo>
                <a:cubicBezTo>
                  <a:pt x="559718" y="113279"/>
                  <a:pt x="455664" y="20525"/>
                  <a:pt x="464234" y="11955"/>
                </a:cubicBezTo>
                <a:cubicBezTo>
                  <a:pt x="476189" y="0"/>
                  <a:pt x="492369" y="30712"/>
                  <a:pt x="506437" y="40090"/>
                </a:cubicBezTo>
                <a:cubicBezTo>
                  <a:pt x="516755" y="55568"/>
                  <a:pt x="552066" y="100514"/>
                  <a:pt x="548640" y="124496"/>
                </a:cubicBezTo>
                <a:cubicBezTo>
                  <a:pt x="544238" y="155312"/>
                  <a:pt x="516572" y="189541"/>
                  <a:pt x="492369" y="208903"/>
                </a:cubicBezTo>
                <a:cubicBezTo>
                  <a:pt x="412845" y="272522"/>
                  <a:pt x="474595" y="212607"/>
                  <a:pt x="436099" y="251106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97" grpId="0" animBg="1"/>
      <p:bldP spid="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692696"/>
            <a:ext cx="3502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2. 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ต่อแบบอนุกรม  แบบต่อขัดกัน</a:t>
            </a:r>
            <a:endParaRPr lang="th-TH" dirty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2339752" y="1052736"/>
            <a:ext cx="2808312" cy="1840270"/>
            <a:chOff x="2555776" y="4221088"/>
            <a:chExt cx="2808312" cy="1840270"/>
          </a:xfrm>
        </p:grpSpPr>
        <p:cxnSp>
          <p:nvCxnSpPr>
            <p:cNvPr id="6" name="ตัวเชื่อมต่อตรง 5"/>
            <p:cNvCxnSpPr/>
            <p:nvPr/>
          </p:nvCxnSpPr>
          <p:spPr>
            <a:xfrm rot="5400000">
              <a:off x="2411760" y="5141030"/>
              <a:ext cx="86409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กลุ่ม 98"/>
            <p:cNvGrpSpPr/>
            <p:nvPr/>
          </p:nvGrpSpPr>
          <p:grpSpPr>
            <a:xfrm>
              <a:off x="2555776" y="4221088"/>
              <a:ext cx="2808312" cy="1840270"/>
              <a:chOff x="2555776" y="4221088"/>
              <a:chExt cx="2808312" cy="1840270"/>
            </a:xfrm>
          </p:grpSpPr>
          <p:grpSp>
            <p:nvGrpSpPr>
              <p:cNvPr id="9" name="กลุ่ม 91"/>
              <p:cNvGrpSpPr/>
              <p:nvPr/>
            </p:nvGrpSpPr>
            <p:grpSpPr>
              <a:xfrm>
                <a:off x="2555776" y="4221088"/>
                <a:ext cx="2808312" cy="1840270"/>
                <a:chOff x="2555776" y="4221088"/>
                <a:chExt cx="2808312" cy="1840270"/>
              </a:xfrm>
            </p:grpSpPr>
            <p:cxnSp>
              <p:nvCxnSpPr>
                <p:cNvPr id="12" name="ตัวเชื่อมต่อตรง 11"/>
                <p:cNvCxnSpPr/>
                <p:nvPr/>
              </p:nvCxnSpPr>
              <p:spPr>
                <a:xfrm>
                  <a:off x="2843808" y="4708982"/>
                  <a:ext cx="1080120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ตัวเชื่อมต่อตรง 12"/>
                <p:cNvCxnSpPr/>
                <p:nvPr/>
              </p:nvCxnSpPr>
              <p:spPr>
                <a:xfrm>
                  <a:off x="4283968" y="4708982"/>
                  <a:ext cx="1080120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ตัวเชื่อมต่อตรง 13"/>
                <p:cNvCxnSpPr/>
                <p:nvPr/>
              </p:nvCxnSpPr>
              <p:spPr>
                <a:xfrm rot="5400000">
                  <a:off x="4932040" y="5141030"/>
                  <a:ext cx="864096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ตัวเชื่อมต่อตรง 14"/>
                <p:cNvCxnSpPr/>
                <p:nvPr/>
              </p:nvCxnSpPr>
              <p:spPr>
                <a:xfrm>
                  <a:off x="2843808" y="5573078"/>
                  <a:ext cx="576064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ตัวเชื่อมต่อตรง 11"/>
                <p:cNvCxnSpPr/>
                <p:nvPr/>
              </p:nvCxnSpPr>
              <p:spPr>
                <a:xfrm>
                  <a:off x="4716016" y="5573078"/>
                  <a:ext cx="648072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รูปแบบอิสระ 16"/>
                <p:cNvSpPr/>
                <p:nvPr/>
              </p:nvSpPr>
              <p:spPr>
                <a:xfrm>
                  <a:off x="3946343" y="4581128"/>
                  <a:ext cx="337625" cy="182880"/>
                </a:xfrm>
                <a:custGeom>
                  <a:avLst/>
                  <a:gdLst>
                    <a:gd name="connsiteX0" fmla="*/ 0 w 337625"/>
                    <a:gd name="connsiteY0" fmla="*/ 126609 h 182880"/>
                    <a:gd name="connsiteX1" fmla="*/ 28136 w 337625"/>
                    <a:gd name="connsiteY1" fmla="*/ 84406 h 182880"/>
                    <a:gd name="connsiteX2" fmla="*/ 56271 w 337625"/>
                    <a:gd name="connsiteY2" fmla="*/ 0 h 182880"/>
                    <a:gd name="connsiteX3" fmla="*/ 84407 w 337625"/>
                    <a:gd name="connsiteY3" fmla="*/ 42203 h 182880"/>
                    <a:gd name="connsiteX4" fmla="*/ 112542 w 337625"/>
                    <a:gd name="connsiteY4" fmla="*/ 182880 h 182880"/>
                    <a:gd name="connsiteX5" fmla="*/ 154745 w 337625"/>
                    <a:gd name="connsiteY5" fmla="*/ 42203 h 182880"/>
                    <a:gd name="connsiteX6" fmla="*/ 168813 w 337625"/>
                    <a:gd name="connsiteY6" fmla="*/ 0 h 182880"/>
                    <a:gd name="connsiteX7" fmla="*/ 154745 w 337625"/>
                    <a:gd name="connsiteY7" fmla="*/ 42203 h 182880"/>
                    <a:gd name="connsiteX8" fmla="*/ 211016 w 337625"/>
                    <a:gd name="connsiteY8" fmla="*/ 126609 h 182880"/>
                    <a:gd name="connsiteX9" fmla="*/ 239151 w 337625"/>
                    <a:gd name="connsiteY9" fmla="*/ 84406 h 182880"/>
                    <a:gd name="connsiteX10" fmla="*/ 267287 w 337625"/>
                    <a:gd name="connsiteY10" fmla="*/ 0 h 182880"/>
                    <a:gd name="connsiteX11" fmla="*/ 295422 w 337625"/>
                    <a:gd name="connsiteY11" fmla="*/ 42203 h 182880"/>
                    <a:gd name="connsiteX12" fmla="*/ 323557 w 337625"/>
                    <a:gd name="connsiteY12" fmla="*/ 126609 h 182880"/>
                    <a:gd name="connsiteX13" fmla="*/ 337625 w 337625"/>
                    <a:gd name="connsiteY13" fmla="*/ 154744 h 182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37625" h="182880">
                      <a:moveTo>
                        <a:pt x="0" y="126609"/>
                      </a:moveTo>
                      <a:cubicBezTo>
                        <a:pt x="9379" y="112541"/>
                        <a:pt x="21269" y="99856"/>
                        <a:pt x="28136" y="84406"/>
                      </a:cubicBezTo>
                      <a:cubicBezTo>
                        <a:pt x="40181" y="57305"/>
                        <a:pt x="56271" y="0"/>
                        <a:pt x="56271" y="0"/>
                      </a:cubicBezTo>
                      <a:cubicBezTo>
                        <a:pt x="65650" y="14068"/>
                        <a:pt x="79435" y="26043"/>
                        <a:pt x="84407" y="42203"/>
                      </a:cubicBezTo>
                      <a:cubicBezTo>
                        <a:pt x="98471" y="87909"/>
                        <a:pt x="112542" y="182880"/>
                        <a:pt x="112542" y="182880"/>
                      </a:cubicBezTo>
                      <a:cubicBezTo>
                        <a:pt x="133802" y="97840"/>
                        <a:pt x="120497" y="144946"/>
                        <a:pt x="154745" y="42203"/>
                      </a:cubicBezTo>
                      <a:lnTo>
                        <a:pt x="168813" y="0"/>
                      </a:lnTo>
                      <a:lnTo>
                        <a:pt x="154745" y="42203"/>
                      </a:lnTo>
                      <a:cubicBezTo>
                        <a:pt x="173502" y="70338"/>
                        <a:pt x="192259" y="154744"/>
                        <a:pt x="211016" y="126609"/>
                      </a:cubicBezTo>
                      <a:cubicBezTo>
                        <a:pt x="220394" y="112541"/>
                        <a:pt x="232284" y="99856"/>
                        <a:pt x="239151" y="84406"/>
                      </a:cubicBezTo>
                      <a:cubicBezTo>
                        <a:pt x="251196" y="57305"/>
                        <a:pt x="267287" y="0"/>
                        <a:pt x="267287" y="0"/>
                      </a:cubicBezTo>
                      <a:cubicBezTo>
                        <a:pt x="276665" y="14068"/>
                        <a:pt x="288555" y="26753"/>
                        <a:pt x="295422" y="42203"/>
                      </a:cubicBezTo>
                      <a:cubicBezTo>
                        <a:pt x="307467" y="69304"/>
                        <a:pt x="310294" y="100083"/>
                        <a:pt x="323557" y="126609"/>
                      </a:cubicBezTo>
                      <a:lnTo>
                        <a:pt x="337625" y="154744"/>
                      </a:lnTo>
                    </a:path>
                  </a:pathLst>
                </a:cu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4067944" y="4221088"/>
                  <a:ext cx="3337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  <a:latin typeface="_Layiji MaHaNiYom V 1.2" pitchFamily="2" charset="0"/>
                      <a:cs typeface="_Layiji MaHaNiYom V 1.2" pitchFamily="2" charset="0"/>
                    </a:rPr>
                    <a:t>R</a:t>
                  </a:r>
                  <a:endParaRPr lang="th-TH" dirty="0">
                    <a:solidFill>
                      <a:schemeClr val="bg1"/>
                    </a:solidFill>
                    <a:latin typeface="_Layiji MaHaNiYom V 1.2" pitchFamily="2" charset="0"/>
                    <a:cs typeface="_Layiji MaHaNiYom V 1.2" pitchFamily="2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3779912" y="5661248"/>
                  <a:ext cx="68159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_Layiji MaHaNiYom V 1.2" pitchFamily="2" charset="0"/>
                      <a:cs typeface="_Layiji MaHaNiYom V 1.2" pitchFamily="2" charset="0"/>
                    </a:rPr>
                    <a:t>E2 ,r2</a:t>
                  </a:r>
                  <a:endParaRPr lang="th-TH" sz="2000" dirty="0">
                    <a:solidFill>
                      <a:schemeClr val="bg1"/>
                    </a:solidFill>
                    <a:latin typeface="_Layiji MaHaNiYom V 1.2" pitchFamily="2" charset="0"/>
                    <a:cs typeface="_Layiji MaHaNiYom V 1.2" pitchFamily="2" charset="0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2555776" y="4869160"/>
                  <a:ext cx="27443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  <a:latin typeface="_Layiji MaHaNiYom V 1.2" pitchFamily="2" charset="0"/>
                      <a:cs typeface="_Layiji MaHaNiYom V 1.2" pitchFamily="2" charset="0"/>
                    </a:rPr>
                    <a:t>I</a:t>
                  </a:r>
                  <a:endParaRPr lang="th-TH" dirty="0">
                    <a:solidFill>
                      <a:schemeClr val="bg1"/>
                    </a:solidFill>
                    <a:latin typeface="_Layiji MaHaNiYom V 1.2" pitchFamily="2" charset="0"/>
                    <a:cs typeface="_Layiji MaHaNiYom V 1.2" pitchFamily="2" charset="0"/>
                  </a:endParaRPr>
                </a:p>
              </p:txBody>
            </p:sp>
            <p:grpSp>
              <p:nvGrpSpPr>
                <p:cNvPr id="21" name="กลุ่ม 70"/>
                <p:cNvGrpSpPr/>
                <p:nvPr/>
              </p:nvGrpSpPr>
              <p:grpSpPr>
                <a:xfrm>
                  <a:off x="4634985" y="5442564"/>
                  <a:ext cx="72008" cy="288032"/>
                  <a:chOff x="6956648" y="5093568"/>
                  <a:chExt cx="72008" cy="288032"/>
                </a:xfrm>
              </p:grpSpPr>
              <p:cxnSp>
                <p:nvCxnSpPr>
                  <p:cNvPr id="30" name="ตัวเชื่อมต่อตรง 29"/>
                  <p:cNvCxnSpPr/>
                  <p:nvPr/>
                </p:nvCxnSpPr>
                <p:spPr>
                  <a:xfrm rot="5400000">
                    <a:off x="6812632" y="5237584"/>
                    <a:ext cx="288032" cy="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ตัวเชื่อมต่อตรง 15"/>
                  <p:cNvCxnSpPr/>
                  <p:nvPr/>
                </p:nvCxnSpPr>
                <p:spPr>
                  <a:xfrm rot="5400000">
                    <a:off x="6964729" y="5229503"/>
                    <a:ext cx="127854" cy="0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" name="กลุ่ม 78"/>
                <p:cNvGrpSpPr/>
                <p:nvPr/>
              </p:nvGrpSpPr>
              <p:grpSpPr>
                <a:xfrm>
                  <a:off x="4067944" y="5445224"/>
                  <a:ext cx="72008" cy="288032"/>
                  <a:chOff x="6956648" y="5093568"/>
                  <a:chExt cx="72008" cy="288032"/>
                </a:xfrm>
              </p:grpSpPr>
              <p:cxnSp>
                <p:nvCxnSpPr>
                  <p:cNvPr id="28" name="ตัวเชื่อมต่อตรง 27"/>
                  <p:cNvCxnSpPr/>
                  <p:nvPr/>
                </p:nvCxnSpPr>
                <p:spPr>
                  <a:xfrm rot="5400000">
                    <a:off x="6884640" y="5237584"/>
                    <a:ext cx="288032" cy="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ตัวเชื่อมต่อตรง 15"/>
                  <p:cNvCxnSpPr/>
                  <p:nvPr/>
                </p:nvCxnSpPr>
                <p:spPr>
                  <a:xfrm rot="5400000">
                    <a:off x="6892721" y="5229503"/>
                    <a:ext cx="127854" cy="0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" name="กลุ่ม 81"/>
                <p:cNvGrpSpPr/>
                <p:nvPr/>
              </p:nvGrpSpPr>
              <p:grpSpPr>
                <a:xfrm>
                  <a:off x="3419872" y="5445224"/>
                  <a:ext cx="72008" cy="288032"/>
                  <a:chOff x="6956648" y="5093568"/>
                  <a:chExt cx="72008" cy="288032"/>
                </a:xfrm>
              </p:grpSpPr>
              <p:cxnSp>
                <p:nvCxnSpPr>
                  <p:cNvPr id="26" name="ตัวเชื่อมต่อตรง 25"/>
                  <p:cNvCxnSpPr/>
                  <p:nvPr/>
                </p:nvCxnSpPr>
                <p:spPr>
                  <a:xfrm rot="5400000">
                    <a:off x="6812632" y="5237584"/>
                    <a:ext cx="288032" cy="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ตัวเชื่อมต่อตรง 15"/>
                  <p:cNvCxnSpPr/>
                  <p:nvPr/>
                </p:nvCxnSpPr>
                <p:spPr>
                  <a:xfrm rot="5400000">
                    <a:off x="6964729" y="5229503"/>
                    <a:ext cx="127854" cy="0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4" name="ตัวเชื่อมต่อตรง 23"/>
                <p:cNvCxnSpPr/>
                <p:nvPr/>
              </p:nvCxnSpPr>
              <p:spPr>
                <a:xfrm>
                  <a:off x="4139952" y="5589240"/>
                  <a:ext cx="491364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ตัวเชื่อมต่อตรง 24"/>
                <p:cNvCxnSpPr/>
                <p:nvPr/>
              </p:nvCxnSpPr>
              <p:spPr>
                <a:xfrm>
                  <a:off x="3491880" y="5589240"/>
                  <a:ext cx="576064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/>
              <p:cNvSpPr txBox="1"/>
              <p:nvPr/>
            </p:nvSpPr>
            <p:spPr>
              <a:xfrm>
                <a:off x="4427984" y="5661248"/>
                <a:ext cx="6655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  <a:latin typeface="_Layiji MaHaNiYom V 1.2" pitchFamily="2" charset="0"/>
                    <a:cs typeface="_Layiji MaHaNiYom V 1.2" pitchFamily="2" charset="0"/>
                  </a:rPr>
                  <a:t>E3 ,r3</a:t>
                </a:r>
                <a:endParaRPr lang="th-TH" sz="2000" dirty="0">
                  <a:solidFill>
                    <a:schemeClr val="bg1"/>
                  </a:solidFill>
                  <a:latin typeface="_Layiji MaHaNiYom V 1.2" pitchFamily="2" charset="0"/>
                  <a:cs typeface="_Layiji MaHaNiYom V 1.2" pitchFamily="2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131840" y="5661248"/>
                <a:ext cx="6270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  <a:latin typeface="_Layiji MaHaNiYom V 1.2" pitchFamily="2" charset="0"/>
                    <a:cs typeface="_Layiji MaHaNiYom V 1.2" pitchFamily="2" charset="0"/>
                  </a:rPr>
                  <a:t>E1 ,r1</a:t>
                </a:r>
                <a:endParaRPr lang="th-TH" sz="2000" dirty="0">
                  <a:solidFill>
                    <a:schemeClr val="bg1"/>
                  </a:solidFill>
                  <a:latin typeface="_Layiji MaHaNiYom V 1.2" pitchFamily="2" charset="0"/>
                  <a:cs typeface="_Layiji MaHaNiYom V 1.2" pitchFamily="2" charset="0"/>
                </a:endParaRPr>
              </a:p>
            </p:txBody>
          </p:sp>
        </p:grpSp>
        <p:cxnSp>
          <p:nvCxnSpPr>
            <p:cNvPr id="8" name="ลูกศรเชื่อมต่อแบบตรง 7"/>
            <p:cNvCxnSpPr/>
            <p:nvPr/>
          </p:nvCxnSpPr>
          <p:spPr>
            <a:xfrm rot="5400000" flipH="1" flipV="1">
              <a:off x="2771800" y="5157192"/>
              <a:ext cx="432048" cy="1588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5436096" y="1556792"/>
            <a:ext cx="2160240" cy="95410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I = </a:t>
            </a:r>
            <a:r>
              <a:rPr lang="en-US" u="sng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E1 -E2+ E3</a:t>
            </a:r>
          </a:p>
          <a:p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      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  <a:sym typeface="Symbol"/>
              </a:rPr>
              <a:t>R +r</a:t>
            </a:r>
            <a:endParaRPr lang="th-TH" dirty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33" name="รูปแบบอิสระ 32"/>
          <p:cNvSpPr/>
          <p:nvPr/>
        </p:nvSpPr>
        <p:spPr>
          <a:xfrm>
            <a:off x="4806142" y="2038807"/>
            <a:ext cx="559718" cy="272522"/>
          </a:xfrm>
          <a:custGeom>
            <a:avLst/>
            <a:gdLst>
              <a:gd name="connsiteX0" fmla="*/ 0 w 559718"/>
              <a:gd name="connsiteY0" fmla="*/ 166699 h 272522"/>
              <a:gd name="connsiteX1" fmla="*/ 70339 w 559718"/>
              <a:gd name="connsiteY1" fmla="*/ 82293 h 272522"/>
              <a:gd name="connsiteX2" fmla="*/ 112542 w 559718"/>
              <a:gd name="connsiteY2" fmla="*/ 54158 h 272522"/>
              <a:gd name="connsiteX3" fmla="*/ 253219 w 559718"/>
              <a:gd name="connsiteY3" fmla="*/ 68226 h 272522"/>
              <a:gd name="connsiteX4" fmla="*/ 281354 w 559718"/>
              <a:gd name="connsiteY4" fmla="*/ 222970 h 272522"/>
              <a:gd name="connsiteX5" fmla="*/ 239151 w 559718"/>
              <a:gd name="connsiteY5" fmla="*/ 237038 h 272522"/>
              <a:gd name="connsiteX6" fmla="*/ 168812 w 559718"/>
              <a:gd name="connsiteY6" fmla="*/ 222970 h 272522"/>
              <a:gd name="connsiteX7" fmla="*/ 182880 w 559718"/>
              <a:gd name="connsiteY7" fmla="*/ 124496 h 272522"/>
              <a:gd name="connsiteX8" fmla="*/ 225083 w 559718"/>
              <a:gd name="connsiteY8" fmla="*/ 110429 h 272522"/>
              <a:gd name="connsiteX9" fmla="*/ 506437 w 559718"/>
              <a:gd name="connsiteY9" fmla="*/ 124496 h 272522"/>
              <a:gd name="connsiteX10" fmla="*/ 464234 w 559718"/>
              <a:gd name="connsiteY10" fmla="*/ 11955 h 272522"/>
              <a:gd name="connsiteX11" fmla="*/ 506437 w 559718"/>
              <a:gd name="connsiteY11" fmla="*/ 40090 h 272522"/>
              <a:gd name="connsiteX12" fmla="*/ 548640 w 559718"/>
              <a:gd name="connsiteY12" fmla="*/ 124496 h 272522"/>
              <a:gd name="connsiteX13" fmla="*/ 492369 w 559718"/>
              <a:gd name="connsiteY13" fmla="*/ 208903 h 272522"/>
              <a:gd name="connsiteX14" fmla="*/ 436099 w 559718"/>
              <a:gd name="connsiteY14" fmla="*/ 251106 h 272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9718" h="272522">
                <a:moveTo>
                  <a:pt x="0" y="166699"/>
                </a:moveTo>
                <a:cubicBezTo>
                  <a:pt x="27664" y="125203"/>
                  <a:pt x="29721" y="116141"/>
                  <a:pt x="70339" y="82293"/>
                </a:cubicBezTo>
                <a:cubicBezTo>
                  <a:pt x="83327" y="71469"/>
                  <a:pt x="98474" y="63536"/>
                  <a:pt x="112542" y="54158"/>
                </a:cubicBezTo>
                <a:cubicBezTo>
                  <a:pt x="159434" y="58847"/>
                  <a:pt x="207300" y="57629"/>
                  <a:pt x="253219" y="68226"/>
                </a:cubicBezTo>
                <a:cubicBezTo>
                  <a:pt x="328027" y="85489"/>
                  <a:pt x="304135" y="166017"/>
                  <a:pt x="281354" y="222970"/>
                </a:cubicBezTo>
                <a:cubicBezTo>
                  <a:pt x="275847" y="236738"/>
                  <a:pt x="253219" y="232349"/>
                  <a:pt x="239151" y="237038"/>
                </a:cubicBezTo>
                <a:cubicBezTo>
                  <a:pt x="215705" y="232349"/>
                  <a:pt x="188707" y="236233"/>
                  <a:pt x="168812" y="222970"/>
                </a:cubicBezTo>
                <a:cubicBezTo>
                  <a:pt x="133885" y="199685"/>
                  <a:pt x="168236" y="139140"/>
                  <a:pt x="182880" y="124496"/>
                </a:cubicBezTo>
                <a:cubicBezTo>
                  <a:pt x="193365" y="114011"/>
                  <a:pt x="211015" y="115118"/>
                  <a:pt x="225083" y="110429"/>
                </a:cubicBezTo>
                <a:cubicBezTo>
                  <a:pt x="318868" y="115118"/>
                  <a:pt x="414549" y="143841"/>
                  <a:pt x="506437" y="124496"/>
                </a:cubicBezTo>
                <a:cubicBezTo>
                  <a:pt x="559718" y="113279"/>
                  <a:pt x="455664" y="20525"/>
                  <a:pt x="464234" y="11955"/>
                </a:cubicBezTo>
                <a:cubicBezTo>
                  <a:pt x="476189" y="0"/>
                  <a:pt x="492369" y="30712"/>
                  <a:pt x="506437" y="40090"/>
                </a:cubicBezTo>
                <a:cubicBezTo>
                  <a:pt x="516755" y="55568"/>
                  <a:pt x="552066" y="100514"/>
                  <a:pt x="548640" y="124496"/>
                </a:cubicBezTo>
                <a:cubicBezTo>
                  <a:pt x="544238" y="155312"/>
                  <a:pt x="516572" y="189541"/>
                  <a:pt x="492369" y="208903"/>
                </a:cubicBezTo>
                <a:cubicBezTo>
                  <a:pt x="412845" y="272522"/>
                  <a:pt x="474595" y="212607"/>
                  <a:pt x="436099" y="251106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รูปแบบอิสระ 33"/>
          <p:cNvSpPr/>
          <p:nvPr/>
        </p:nvSpPr>
        <p:spPr>
          <a:xfrm>
            <a:off x="3643105" y="2029329"/>
            <a:ext cx="632070" cy="756074"/>
          </a:xfrm>
          <a:custGeom>
            <a:avLst/>
            <a:gdLst>
              <a:gd name="connsiteX0" fmla="*/ 394323 w 632070"/>
              <a:gd name="connsiteY0" fmla="*/ 38622 h 756074"/>
              <a:gd name="connsiteX1" fmla="*/ 211443 w 632070"/>
              <a:gd name="connsiteY1" fmla="*/ 24554 h 756074"/>
              <a:gd name="connsiteX2" fmla="*/ 127037 w 632070"/>
              <a:gd name="connsiteY2" fmla="*/ 52689 h 756074"/>
              <a:gd name="connsiteX3" fmla="*/ 84833 w 632070"/>
              <a:gd name="connsiteY3" fmla="*/ 66757 h 756074"/>
              <a:gd name="connsiteX4" fmla="*/ 70766 w 632070"/>
              <a:gd name="connsiteY4" fmla="*/ 108960 h 756074"/>
              <a:gd name="connsiteX5" fmla="*/ 42630 w 632070"/>
              <a:gd name="connsiteY5" fmla="*/ 137096 h 756074"/>
              <a:gd name="connsiteX6" fmla="*/ 427 w 632070"/>
              <a:gd name="connsiteY6" fmla="*/ 221502 h 756074"/>
              <a:gd name="connsiteX7" fmla="*/ 28563 w 632070"/>
              <a:gd name="connsiteY7" fmla="*/ 488788 h 756074"/>
              <a:gd name="connsiteX8" fmla="*/ 70766 w 632070"/>
              <a:gd name="connsiteY8" fmla="*/ 615397 h 756074"/>
              <a:gd name="connsiteX9" fmla="*/ 169240 w 632070"/>
              <a:gd name="connsiteY9" fmla="*/ 699803 h 756074"/>
              <a:gd name="connsiteX10" fmla="*/ 267713 w 632070"/>
              <a:gd name="connsiteY10" fmla="*/ 727939 h 756074"/>
              <a:gd name="connsiteX11" fmla="*/ 352120 w 632070"/>
              <a:gd name="connsiteY11" fmla="*/ 756074 h 756074"/>
              <a:gd name="connsiteX12" fmla="*/ 535000 w 632070"/>
              <a:gd name="connsiteY12" fmla="*/ 742006 h 756074"/>
              <a:gd name="connsiteX13" fmla="*/ 577203 w 632070"/>
              <a:gd name="connsiteY13" fmla="*/ 727939 h 756074"/>
              <a:gd name="connsiteX14" fmla="*/ 591270 w 632070"/>
              <a:gd name="connsiteY14" fmla="*/ 671668 h 756074"/>
              <a:gd name="connsiteX15" fmla="*/ 619406 w 632070"/>
              <a:gd name="connsiteY15" fmla="*/ 573194 h 756074"/>
              <a:gd name="connsiteX16" fmla="*/ 577203 w 632070"/>
              <a:gd name="connsiteY16" fmla="*/ 235569 h 756074"/>
              <a:gd name="connsiteX17" fmla="*/ 563135 w 632070"/>
              <a:gd name="connsiteY17" fmla="*/ 193366 h 756074"/>
              <a:gd name="connsiteX18" fmla="*/ 520932 w 632070"/>
              <a:gd name="connsiteY18" fmla="*/ 151163 h 756074"/>
              <a:gd name="connsiteX19" fmla="*/ 450593 w 632070"/>
              <a:gd name="connsiteY19" fmla="*/ 80825 h 756074"/>
              <a:gd name="connsiteX20" fmla="*/ 394323 w 632070"/>
              <a:gd name="connsiteY20" fmla="*/ 38622 h 75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2070" h="756074">
                <a:moveTo>
                  <a:pt x="394323" y="38622"/>
                </a:moveTo>
                <a:cubicBezTo>
                  <a:pt x="278461" y="0"/>
                  <a:pt x="339276" y="6292"/>
                  <a:pt x="211443" y="24554"/>
                </a:cubicBezTo>
                <a:lnTo>
                  <a:pt x="127037" y="52689"/>
                </a:lnTo>
                <a:lnTo>
                  <a:pt x="84833" y="66757"/>
                </a:lnTo>
                <a:cubicBezTo>
                  <a:pt x="80144" y="80825"/>
                  <a:pt x="78395" y="96245"/>
                  <a:pt x="70766" y="108960"/>
                </a:cubicBezTo>
                <a:cubicBezTo>
                  <a:pt x="63942" y="120333"/>
                  <a:pt x="50916" y="126739"/>
                  <a:pt x="42630" y="137096"/>
                </a:cubicBezTo>
                <a:cubicBezTo>
                  <a:pt x="11464" y="176053"/>
                  <a:pt x="15285" y="176928"/>
                  <a:pt x="427" y="221502"/>
                </a:cubicBezTo>
                <a:cubicBezTo>
                  <a:pt x="20568" y="503470"/>
                  <a:pt x="0" y="331688"/>
                  <a:pt x="28563" y="488788"/>
                </a:cubicBezTo>
                <a:cubicBezTo>
                  <a:pt x="41650" y="560767"/>
                  <a:pt x="29036" y="566713"/>
                  <a:pt x="70766" y="615397"/>
                </a:cubicBezTo>
                <a:cubicBezTo>
                  <a:pt x="96726" y="645684"/>
                  <a:pt x="131905" y="681135"/>
                  <a:pt x="169240" y="699803"/>
                </a:cubicBezTo>
                <a:cubicBezTo>
                  <a:pt x="192879" y="711622"/>
                  <a:pt x="245176" y="721178"/>
                  <a:pt x="267713" y="727939"/>
                </a:cubicBezTo>
                <a:cubicBezTo>
                  <a:pt x="296120" y="736461"/>
                  <a:pt x="352120" y="756074"/>
                  <a:pt x="352120" y="756074"/>
                </a:cubicBezTo>
                <a:cubicBezTo>
                  <a:pt x="413080" y="751385"/>
                  <a:pt x="474332" y="749589"/>
                  <a:pt x="535000" y="742006"/>
                </a:cubicBezTo>
                <a:cubicBezTo>
                  <a:pt x="549714" y="740167"/>
                  <a:pt x="567940" y="739518"/>
                  <a:pt x="577203" y="727939"/>
                </a:cubicBezTo>
                <a:cubicBezTo>
                  <a:pt x="589281" y="712841"/>
                  <a:pt x="585959" y="690258"/>
                  <a:pt x="591270" y="671668"/>
                </a:cubicBezTo>
                <a:cubicBezTo>
                  <a:pt x="631644" y="530355"/>
                  <a:pt x="575414" y="749159"/>
                  <a:pt x="619406" y="573194"/>
                </a:cubicBezTo>
                <a:cubicBezTo>
                  <a:pt x="603693" y="290373"/>
                  <a:pt x="632070" y="400171"/>
                  <a:pt x="577203" y="235569"/>
                </a:cubicBezTo>
                <a:cubicBezTo>
                  <a:pt x="572514" y="221501"/>
                  <a:pt x="573620" y="203851"/>
                  <a:pt x="563135" y="193366"/>
                </a:cubicBezTo>
                <a:cubicBezTo>
                  <a:pt x="549067" y="179298"/>
                  <a:pt x="533668" y="166447"/>
                  <a:pt x="520932" y="151163"/>
                </a:cubicBezTo>
                <a:cubicBezTo>
                  <a:pt x="485071" y="108130"/>
                  <a:pt x="505212" y="105100"/>
                  <a:pt x="450593" y="80825"/>
                </a:cubicBezTo>
                <a:cubicBezTo>
                  <a:pt x="423492" y="68780"/>
                  <a:pt x="366187" y="52689"/>
                  <a:pt x="394323" y="38622"/>
                </a:cubicBezTo>
                <a:close/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TextBox 34"/>
          <p:cNvSpPr txBox="1"/>
          <p:nvPr/>
        </p:nvSpPr>
        <p:spPr>
          <a:xfrm>
            <a:off x="611560" y="3140968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3. 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ต่อแบบขนาน</a:t>
            </a:r>
            <a:endParaRPr lang="th-TH" dirty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43608" y="3645024"/>
            <a:ext cx="60276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มีเงื่อนไขว่า ... ผลรวมแรงเคลื่อนไฟฟ้าแต่ละสายต้องเท่ากัน</a:t>
            </a:r>
          </a:p>
          <a:p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              กระแสไฟฟ้าแต่ละสายต้องไหลเข้าจุดเดียวกัน</a:t>
            </a:r>
            <a:endParaRPr lang="th-TH" dirty="0">
              <a:solidFill>
                <a:srgbClr val="FFFF00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15616" y="4581128"/>
            <a:ext cx="59266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หา 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I </a:t>
            </a:r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ได้จาก   </a:t>
            </a:r>
            <a:r>
              <a:rPr lang="en-US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I = </a:t>
            </a:r>
            <a:r>
              <a:rPr lang="en-US" u="sng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  <a:sym typeface="Symbol"/>
              </a:rPr>
              <a:t>E(</a:t>
            </a:r>
            <a:r>
              <a:rPr lang="th-TH" u="sng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  <a:sym typeface="Symbol"/>
              </a:rPr>
              <a:t>เฉพาะสายใดสายหนึ่งเท่านั้น)</a:t>
            </a:r>
          </a:p>
          <a:p>
            <a:r>
              <a:rPr lang="th-TH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  <a:sym typeface="Symbol"/>
              </a:rPr>
              <a:t>                    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  <a:sym typeface="Symbol"/>
              </a:rPr>
              <a:t>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  <a:sym typeface="Symbol"/>
              </a:rPr>
              <a:t>R (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  <a:sym typeface="Symbol"/>
              </a:rPr>
              <a:t>ผลรวมความต้านทานของวงจร)</a:t>
            </a:r>
            <a:endParaRPr lang="th-TH" dirty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 animBg="1"/>
      <p:bldP spid="33" grpId="0" animBg="1"/>
      <p:bldP spid="34" grpId="0" animBg="1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76672"/>
            <a:ext cx="5666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4. 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ต่อแบบผสม  </a:t>
            </a:r>
            <a:r>
              <a:rPr lang="th-TH" u="sng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และให้ได้กระแสไหลผ่านวงจรมากที่สุด</a:t>
            </a:r>
            <a:endParaRPr lang="th-TH" u="sng" dirty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grpSp>
        <p:nvGrpSpPr>
          <p:cNvPr id="83" name="กลุ่ม 82"/>
          <p:cNvGrpSpPr/>
          <p:nvPr/>
        </p:nvGrpSpPr>
        <p:grpSpPr>
          <a:xfrm>
            <a:off x="2843808" y="1196752"/>
            <a:ext cx="2808312" cy="2416334"/>
            <a:chOff x="2627784" y="1196752"/>
            <a:chExt cx="2808312" cy="2416334"/>
          </a:xfrm>
        </p:grpSpPr>
        <p:cxnSp>
          <p:nvCxnSpPr>
            <p:cNvPr id="41" name="ตัวเชื่อมต่อตรง 40"/>
            <p:cNvCxnSpPr/>
            <p:nvPr/>
          </p:nvCxnSpPr>
          <p:spPr>
            <a:xfrm rot="5400000">
              <a:off x="4743939" y="2376803"/>
              <a:ext cx="138431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กลุ่ม 81"/>
            <p:cNvGrpSpPr/>
            <p:nvPr/>
          </p:nvGrpSpPr>
          <p:grpSpPr>
            <a:xfrm>
              <a:off x="2627784" y="1196752"/>
              <a:ext cx="2808312" cy="2416334"/>
              <a:chOff x="2627784" y="1196752"/>
              <a:chExt cx="2808312" cy="2416334"/>
            </a:xfrm>
          </p:grpSpPr>
          <p:sp>
            <p:nvSpPr>
              <p:cNvPr id="44" name="รูปแบบอิสระ 43"/>
              <p:cNvSpPr/>
              <p:nvPr/>
            </p:nvSpPr>
            <p:spPr>
              <a:xfrm>
                <a:off x="4018351" y="1556792"/>
                <a:ext cx="337625" cy="182880"/>
              </a:xfrm>
              <a:custGeom>
                <a:avLst/>
                <a:gdLst>
                  <a:gd name="connsiteX0" fmla="*/ 0 w 337625"/>
                  <a:gd name="connsiteY0" fmla="*/ 126609 h 182880"/>
                  <a:gd name="connsiteX1" fmla="*/ 28136 w 337625"/>
                  <a:gd name="connsiteY1" fmla="*/ 84406 h 182880"/>
                  <a:gd name="connsiteX2" fmla="*/ 56271 w 337625"/>
                  <a:gd name="connsiteY2" fmla="*/ 0 h 182880"/>
                  <a:gd name="connsiteX3" fmla="*/ 84407 w 337625"/>
                  <a:gd name="connsiteY3" fmla="*/ 42203 h 182880"/>
                  <a:gd name="connsiteX4" fmla="*/ 112542 w 337625"/>
                  <a:gd name="connsiteY4" fmla="*/ 182880 h 182880"/>
                  <a:gd name="connsiteX5" fmla="*/ 154745 w 337625"/>
                  <a:gd name="connsiteY5" fmla="*/ 42203 h 182880"/>
                  <a:gd name="connsiteX6" fmla="*/ 168813 w 337625"/>
                  <a:gd name="connsiteY6" fmla="*/ 0 h 182880"/>
                  <a:gd name="connsiteX7" fmla="*/ 154745 w 337625"/>
                  <a:gd name="connsiteY7" fmla="*/ 42203 h 182880"/>
                  <a:gd name="connsiteX8" fmla="*/ 211016 w 337625"/>
                  <a:gd name="connsiteY8" fmla="*/ 126609 h 182880"/>
                  <a:gd name="connsiteX9" fmla="*/ 239151 w 337625"/>
                  <a:gd name="connsiteY9" fmla="*/ 84406 h 182880"/>
                  <a:gd name="connsiteX10" fmla="*/ 267287 w 337625"/>
                  <a:gd name="connsiteY10" fmla="*/ 0 h 182880"/>
                  <a:gd name="connsiteX11" fmla="*/ 295422 w 337625"/>
                  <a:gd name="connsiteY11" fmla="*/ 42203 h 182880"/>
                  <a:gd name="connsiteX12" fmla="*/ 323557 w 337625"/>
                  <a:gd name="connsiteY12" fmla="*/ 126609 h 182880"/>
                  <a:gd name="connsiteX13" fmla="*/ 337625 w 337625"/>
                  <a:gd name="connsiteY13" fmla="*/ 154744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7625" h="182880">
                    <a:moveTo>
                      <a:pt x="0" y="126609"/>
                    </a:moveTo>
                    <a:cubicBezTo>
                      <a:pt x="9379" y="112541"/>
                      <a:pt x="21269" y="99856"/>
                      <a:pt x="28136" y="84406"/>
                    </a:cubicBezTo>
                    <a:cubicBezTo>
                      <a:pt x="40181" y="57305"/>
                      <a:pt x="56271" y="0"/>
                      <a:pt x="56271" y="0"/>
                    </a:cubicBezTo>
                    <a:cubicBezTo>
                      <a:pt x="65650" y="14068"/>
                      <a:pt x="79435" y="26043"/>
                      <a:pt x="84407" y="42203"/>
                    </a:cubicBezTo>
                    <a:cubicBezTo>
                      <a:pt x="98471" y="87909"/>
                      <a:pt x="112542" y="182880"/>
                      <a:pt x="112542" y="182880"/>
                    </a:cubicBezTo>
                    <a:cubicBezTo>
                      <a:pt x="133802" y="97840"/>
                      <a:pt x="120497" y="144946"/>
                      <a:pt x="154745" y="42203"/>
                    </a:cubicBezTo>
                    <a:lnTo>
                      <a:pt x="168813" y="0"/>
                    </a:lnTo>
                    <a:lnTo>
                      <a:pt x="154745" y="42203"/>
                    </a:lnTo>
                    <a:cubicBezTo>
                      <a:pt x="173502" y="70338"/>
                      <a:pt x="192259" y="154744"/>
                      <a:pt x="211016" y="126609"/>
                    </a:cubicBezTo>
                    <a:cubicBezTo>
                      <a:pt x="220394" y="112541"/>
                      <a:pt x="232284" y="99856"/>
                      <a:pt x="239151" y="84406"/>
                    </a:cubicBezTo>
                    <a:cubicBezTo>
                      <a:pt x="251196" y="57305"/>
                      <a:pt x="267287" y="0"/>
                      <a:pt x="267287" y="0"/>
                    </a:cubicBezTo>
                    <a:cubicBezTo>
                      <a:pt x="276665" y="14068"/>
                      <a:pt x="288555" y="26753"/>
                      <a:pt x="295422" y="42203"/>
                    </a:cubicBezTo>
                    <a:cubicBezTo>
                      <a:pt x="307467" y="69304"/>
                      <a:pt x="310294" y="100083"/>
                      <a:pt x="323557" y="126609"/>
                    </a:cubicBezTo>
                    <a:lnTo>
                      <a:pt x="337625" y="154744"/>
                    </a:lnTo>
                  </a:path>
                </a:pathLst>
              </a:cu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81" name="กลุ่ม 80"/>
              <p:cNvGrpSpPr/>
              <p:nvPr/>
            </p:nvGrpSpPr>
            <p:grpSpPr>
              <a:xfrm>
                <a:off x="2627784" y="1196752"/>
                <a:ext cx="2808312" cy="2416334"/>
                <a:chOff x="2627784" y="1196752"/>
                <a:chExt cx="2808312" cy="2416334"/>
              </a:xfrm>
            </p:grpSpPr>
            <p:cxnSp>
              <p:nvCxnSpPr>
                <p:cNvPr id="33" name="ตัวเชื่อมต่อตรง 32"/>
                <p:cNvCxnSpPr/>
                <p:nvPr/>
              </p:nvCxnSpPr>
              <p:spPr>
                <a:xfrm rot="5400000">
                  <a:off x="2223659" y="2376803"/>
                  <a:ext cx="1384314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ตัวเชื่อมต่อตรง 38"/>
                <p:cNvCxnSpPr/>
                <p:nvPr/>
              </p:nvCxnSpPr>
              <p:spPr>
                <a:xfrm>
                  <a:off x="2915816" y="1684646"/>
                  <a:ext cx="1080120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ตัวเชื่อมต่อตรง 39"/>
                <p:cNvCxnSpPr/>
                <p:nvPr/>
              </p:nvCxnSpPr>
              <p:spPr>
                <a:xfrm>
                  <a:off x="4355976" y="1684646"/>
                  <a:ext cx="1080120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TextBox 44"/>
                <p:cNvSpPr txBox="1"/>
                <p:nvPr/>
              </p:nvSpPr>
              <p:spPr>
                <a:xfrm>
                  <a:off x="4139952" y="1196752"/>
                  <a:ext cx="3337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  <a:latin typeface="_Layiji MaHaNiYom V 1.2" pitchFamily="2" charset="0"/>
                      <a:cs typeface="_Layiji MaHaNiYom V 1.2" pitchFamily="2" charset="0"/>
                    </a:rPr>
                    <a:t>R</a:t>
                  </a:r>
                  <a:endParaRPr lang="th-TH" dirty="0">
                    <a:solidFill>
                      <a:schemeClr val="bg1"/>
                    </a:solidFill>
                    <a:latin typeface="_Layiji MaHaNiYom V 1.2" pitchFamily="2" charset="0"/>
                    <a:cs typeface="_Layiji MaHaNiYom V 1.2" pitchFamily="2" charset="0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3851920" y="2636912"/>
                  <a:ext cx="68159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_Layiji MaHaNiYom V 1.2" pitchFamily="2" charset="0"/>
                      <a:cs typeface="_Layiji MaHaNiYom V 1.2" pitchFamily="2" charset="0"/>
                    </a:rPr>
                    <a:t>E2 ,r2</a:t>
                  </a:r>
                  <a:endParaRPr lang="th-TH" sz="2000" dirty="0">
                    <a:solidFill>
                      <a:schemeClr val="bg1"/>
                    </a:solidFill>
                    <a:latin typeface="_Layiji MaHaNiYom V 1.2" pitchFamily="2" charset="0"/>
                    <a:cs typeface="_Layiji MaHaNiYom V 1.2" pitchFamily="2" charset="0"/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2627784" y="1844824"/>
                  <a:ext cx="27443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  <a:latin typeface="_Layiji MaHaNiYom V 1.2" pitchFamily="2" charset="0"/>
                      <a:cs typeface="_Layiji MaHaNiYom V 1.2" pitchFamily="2" charset="0"/>
                    </a:rPr>
                    <a:t>I</a:t>
                  </a:r>
                  <a:endParaRPr lang="th-TH" dirty="0">
                    <a:solidFill>
                      <a:schemeClr val="bg1"/>
                    </a:solidFill>
                    <a:latin typeface="_Layiji MaHaNiYom V 1.2" pitchFamily="2" charset="0"/>
                    <a:cs typeface="_Layiji MaHaNiYom V 1.2" pitchFamily="2" charset="0"/>
                  </a:endParaRPr>
                </a:p>
              </p:txBody>
            </p:sp>
            <p:grpSp>
              <p:nvGrpSpPr>
                <p:cNvPr id="59" name="กลุ่ม 58"/>
                <p:cNvGrpSpPr/>
                <p:nvPr/>
              </p:nvGrpSpPr>
              <p:grpSpPr>
                <a:xfrm>
                  <a:off x="2915816" y="2418228"/>
                  <a:ext cx="2520280" cy="290692"/>
                  <a:chOff x="2915816" y="2418228"/>
                  <a:chExt cx="2520280" cy="290692"/>
                </a:xfrm>
              </p:grpSpPr>
              <p:cxnSp>
                <p:nvCxnSpPr>
                  <p:cNvPr id="42" name="ตัวเชื่อมต่อตรง 41"/>
                  <p:cNvCxnSpPr/>
                  <p:nvPr/>
                </p:nvCxnSpPr>
                <p:spPr>
                  <a:xfrm>
                    <a:off x="2915816" y="2548742"/>
                    <a:ext cx="576064" cy="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ตัวเชื่อมต่อตรง 11"/>
                  <p:cNvCxnSpPr/>
                  <p:nvPr/>
                </p:nvCxnSpPr>
                <p:spPr>
                  <a:xfrm>
                    <a:off x="4788024" y="2548742"/>
                    <a:ext cx="648072" cy="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8" name="กลุ่ม 70"/>
                  <p:cNvGrpSpPr/>
                  <p:nvPr/>
                </p:nvGrpSpPr>
                <p:grpSpPr>
                  <a:xfrm>
                    <a:off x="4706993" y="2418228"/>
                    <a:ext cx="72008" cy="288032"/>
                    <a:chOff x="6956648" y="5093568"/>
                    <a:chExt cx="72008" cy="288032"/>
                  </a:xfrm>
                </p:grpSpPr>
                <p:cxnSp>
                  <p:nvCxnSpPr>
                    <p:cNvPr id="57" name="ตัวเชื่อมต่อตรง 56"/>
                    <p:cNvCxnSpPr/>
                    <p:nvPr/>
                  </p:nvCxnSpPr>
                  <p:spPr>
                    <a:xfrm rot="5400000">
                      <a:off x="6812632" y="5237584"/>
                      <a:ext cx="288032" cy="0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ตัวเชื่อมต่อตรง 15"/>
                    <p:cNvCxnSpPr/>
                    <p:nvPr/>
                  </p:nvCxnSpPr>
                  <p:spPr>
                    <a:xfrm rot="5400000">
                      <a:off x="6964729" y="5229503"/>
                      <a:ext cx="127854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9" name="กลุ่ม 78"/>
                  <p:cNvGrpSpPr/>
                  <p:nvPr/>
                </p:nvGrpSpPr>
                <p:grpSpPr>
                  <a:xfrm>
                    <a:off x="4139952" y="2420888"/>
                    <a:ext cx="72008" cy="288032"/>
                    <a:chOff x="6956648" y="5093568"/>
                    <a:chExt cx="72008" cy="288032"/>
                  </a:xfrm>
                </p:grpSpPr>
                <p:cxnSp>
                  <p:nvCxnSpPr>
                    <p:cNvPr id="55" name="ตัวเชื่อมต่อตรง 54"/>
                    <p:cNvCxnSpPr/>
                    <p:nvPr/>
                  </p:nvCxnSpPr>
                  <p:spPr>
                    <a:xfrm rot="5400000">
                      <a:off x="6812632" y="5237584"/>
                      <a:ext cx="288032" cy="0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ตัวเชื่อมต่อตรง 15"/>
                    <p:cNvCxnSpPr/>
                    <p:nvPr/>
                  </p:nvCxnSpPr>
                  <p:spPr>
                    <a:xfrm rot="5400000">
                      <a:off x="6964729" y="5229503"/>
                      <a:ext cx="127854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0" name="กลุ่ม 81"/>
                  <p:cNvGrpSpPr/>
                  <p:nvPr/>
                </p:nvGrpSpPr>
                <p:grpSpPr>
                  <a:xfrm>
                    <a:off x="3491880" y="2420888"/>
                    <a:ext cx="72008" cy="288032"/>
                    <a:chOff x="6956648" y="5093568"/>
                    <a:chExt cx="72008" cy="288032"/>
                  </a:xfrm>
                </p:grpSpPr>
                <p:cxnSp>
                  <p:nvCxnSpPr>
                    <p:cNvPr id="53" name="ตัวเชื่อมต่อตรง 52"/>
                    <p:cNvCxnSpPr/>
                    <p:nvPr/>
                  </p:nvCxnSpPr>
                  <p:spPr>
                    <a:xfrm rot="5400000">
                      <a:off x="6812632" y="5237584"/>
                      <a:ext cx="288032" cy="0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ตัวเชื่อมต่อตรง 15"/>
                    <p:cNvCxnSpPr/>
                    <p:nvPr/>
                  </p:nvCxnSpPr>
                  <p:spPr>
                    <a:xfrm rot="5400000">
                      <a:off x="6964729" y="5229503"/>
                      <a:ext cx="127854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1" name="ตัวเชื่อมต่อตรง 50"/>
                  <p:cNvCxnSpPr/>
                  <p:nvPr/>
                </p:nvCxnSpPr>
                <p:spPr>
                  <a:xfrm>
                    <a:off x="4211960" y="2564904"/>
                    <a:ext cx="491364" cy="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ตัวเชื่อมต่อตรง 51"/>
                  <p:cNvCxnSpPr/>
                  <p:nvPr/>
                </p:nvCxnSpPr>
                <p:spPr>
                  <a:xfrm>
                    <a:off x="3563888" y="2564904"/>
                    <a:ext cx="576064" cy="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7" name="TextBox 36"/>
                <p:cNvSpPr txBox="1"/>
                <p:nvPr/>
              </p:nvSpPr>
              <p:spPr>
                <a:xfrm>
                  <a:off x="4499992" y="2636912"/>
                  <a:ext cx="66556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_Layiji MaHaNiYom V 1.2" pitchFamily="2" charset="0"/>
                      <a:cs typeface="_Layiji MaHaNiYom V 1.2" pitchFamily="2" charset="0"/>
                    </a:rPr>
                    <a:t>E3 ,r3</a:t>
                  </a:r>
                  <a:endParaRPr lang="th-TH" sz="2000" dirty="0">
                    <a:solidFill>
                      <a:schemeClr val="bg1"/>
                    </a:solidFill>
                    <a:latin typeface="_Layiji MaHaNiYom V 1.2" pitchFamily="2" charset="0"/>
                    <a:cs typeface="_Layiji MaHaNiYom V 1.2" pitchFamily="2" charset="0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3203848" y="2636912"/>
                  <a:ext cx="6270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_Layiji MaHaNiYom V 1.2" pitchFamily="2" charset="0"/>
                      <a:cs typeface="_Layiji MaHaNiYom V 1.2" pitchFamily="2" charset="0"/>
                    </a:rPr>
                    <a:t>E1 ,r1</a:t>
                  </a:r>
                  <a:endParaRPr lang="th-TH" sz="2000" dirty="0">
                    <a:solidFill>
                      <a:schemeClr val="bg1"/>
                    </a:solidFill>
                    <a:latin typeface="_Layiji MaHaNiYom V 1.2" pitchFamily="2" charset="0"/>
                    <a:cs typeface="_Layiji MaHaNiYom V 1.2" pitchFamily="2" charset="0"/>
                  </a:endParaRPr>
                </a:p>
              </p:txBody>
            </p:sp>
            <p:cxnSp>
              <p:nvCxnSpPr>
                <p:cNvPr id="35" name="ลูกศรเชื่อมต่อแบบตรง 34"/>
                <p:cNvCxnSpPr/>
                <p:nvPr/>
              </p:nvCxnSpPr>
              <p:spPr>
                <a:xfrm rot="5400000" flipH="1" flipV="1">
                  <a:off x="2843808" y="2132856"/>
                  <a:ext cx="432048" cy="1588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0" name="กลุ่ม 59"/>
                <p:cNvGrpSpPr/>
                <p:nvPr/>
              </p:nvGrpSpPr>
              <p:grpSpPr>
                <a:xfrm>
                  <a:off x="2915816" y="2924944"/>
                  <a:ext cx="2520280" cy="290692"/>
                  <a:chOff x="2915816" y="2418228"/>
                  <a:chExt cx="2520280" cy="290692"/>
                </a:xfrm>
              </p:grpSpPr>
              <p:cxnSp>
                <p:nvCxnSpPr>
                  <p:cNvPr id="61" name="ตัวเชื่อมต่อตรง 60"/>
                  <p:cNvCxnSpPr/>
                  <p:nvPr/>
                </p:nvCxnSpPr>
                <p:spPr>
                  <a:xfrm>
                    <a:off x="2915816" y="2548742"/>
                    <a:ext cx="576064" cy="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ตัวเชื่อมต่อตรง 11"/>
                  <p:cNvCxnSpPr/>
                  <p:nvPr/>
                </p:nvCxnSpPr>
                <p:spPr>
                  <a:xfrm>
                    <a:off x="4788024" y="2548742"/>
                    <a:ext cx="648072" cy="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3" name="กลุ่ม 70"/>
                  <p:cNvGrpSpPr/>
                  <p:nvPr/>
                </p:nvGrpSpPr>
                <p:grpSpPr>
                  <a:xfrm>
                    <a:off x="4706993" y="2418228"/>
                    <a:ext cx="72008" cy="288032"/>
                    <a:chOff x="6956648" y="5093568"/>
                    <a:chExt cx="72008" cy="288032"/>
                  </a:xfrm>
                </p:grpSpPr>
                <p:cxnSp>
                  <p:nvCxnSpPr>
                    <p:cNvPr id="72" name="ตัวเชื่อมต่อตรง 71"/>
                    <p:cNvCxnSpPr/>
                    <p:nvPr/>
                  </p:nvCxnSpPr>
                  <p:spPr>
                    <a:xfrm rot="5400000">
                      <a:off x="6812632" y="5237584"/>
                      <a:ext cx="288032" cy="0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ตัวเชื่อมต่อตรง 15"/>
                    <p:cNvCxnSpPr/>
                    <p:nvPr/>
                  </p:nvCxnSpPr>
                  <p:spPr>
                    <a:xfrm rot="5400000">
                      <a:off x="6964729" y="5229503"/>
                      <a:ext cx="127854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4" name="กลุ่ม 78"/>
                  <p:cNvGrpSpPr/>
                  <p:nvPr/>
                </p:nvGrpSpPr>
                <p:grpSpPr>
                  <a:xfrm>
                    <a:off x="4139952" y="2420888"/>
                    <a:ext cx="72008" cy="288032"/>
                    <a:chOff x="6956648" y="5093568"/>
                    <a:chExt cx="72008" cy="288032"/>
                  </a:xfrm>
                </p:grpSpPr>
                <p:cxnSp>
                  <p:nvCxnSpPr>
                    <p:cNvPr id="70" name="ตัวเชื่อมต่อตรง 69"/>
                    <p:cNvCxnSpPr/>
                    <p:nvPr/>
                  </p:nvCxnSpPr>
                  <p:spPr>
                    <a:xfrm rot="5400000">
                      <a:off x="6812632" y="5237584"/>
                      <a:ext cx="288032" cy="0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ตัวเชื่อมต่อตรง 15"/>
                    <p:cNvCxnSpPr/>
                    <p:nvPr/>
                  </p:nvCxnSpPr>
                  <p:spPr>
                    <a:xfrm rot="5400000">
                      <a:off x="6964729" y="5229503"/>
                      <a:ext cx="127854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5" name="กลุ่ม 81"/>
                  <p:cNvGrpSpPr/>
                  <p:nvPr/>
                </p:nvGrpSpPr>
                <p:grpSpPr>
                  <a:xfrm>
                    <a:off x="3491880" y="2420888"/>
                    <a:ext cx="72008" cy="288032"/>
                    <a:chOff x="6956648" y="5093568"/>
                    <a:chExt cx="72008" cy="288032"/>
                  </a:xfrm>
                </p:grpSpPr>
                <p:cxnSp>
                  <p:nvCxnSpPr>
                    <p:cNvPr id="68" name="ตัวเชื่อมต่อตรง 67"/>
                    <p:cNvCxnSpPr/>
                    <p:nvPr/>
                  </p:nvCxnSpPr>
                  <p:spPr>
                    <a:xfrm rot="5400000">
                      <a:off x="6812632" y="5237584"/>
                      <a:ext cx="288032" cy="0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ตัวเชื่อมต่อตรง 15"/>
                    <p:cNvCxnSpPr/>
                    <p:nvPr/>
                  </p:nvCxnSpPr>
                  <p:spPr>
                    <a:xfrm rot="5400000">
                      <a:off x="6964729" y="5229503"/>
                      <a:ext cx="127854" cy="0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6" name="ตัวเชื่อมต่อตรง 65"/>
                  <p:cNvCxnSpPr/>
                  <p:nvPr/>
                </p:nvCxnSpPr>
                <p:spPr>
                  <a:xfrm>
                    <a:off x="4211960" y="2564904"/>
                    <a:ext cx="491364" cy="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ตัวเชื่อมต่อตรง 66"/>
                  <p:cNvCxnSpPr/>
                  <p:nvPr/>
                </p:nvCxnSpPr>
                <p:spPr>
                  <a:xfrm>
                    <a:off x="3563888" y="2564904"/>
                    <a:ext cx="576064" cy="0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4" name="TextBox 73"/>
                <p:cNvSpPr txBox="1"/>
                <p:nvPr/>
              </p:nvSpPr>
              <p:spPr>
                <a:xfrm>
                  <a:off x="3851920" y="3212976"/>
                  <a:ext cx="69442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_Layiji MaHaNiYom V 1.2" pitchFamily="2" charset="0"/>
                      <a:cs typeface="_Layiji MaHaNiYom V 1.2" pitchFamily="2" charset="0"/>
                    </a:rPr>
                    <a:t>E5 ,r5</a:t>
                  </a:r>
                  <a:endParaRPr lang="th-TH" sz="2000" dirty="0">
                    <a:solidFill>
                      <a:schemeClr val="bg1"/>
                    </a:solidFill>
                    <a:latin typeface="_Layiji MaHaNiYom V 1.2" pitchFamily="2" charset="0"/>
                    <a:cs typeface="_Layiji MaHaNiYom V 1.2" pitchFamily="2" charset="0"/>
                  </a:endParaRP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4499992" y="3212976"/>
                  <a:ext cx="69121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_Layiji MaHaNiYom V 1.2" pitchFamily="2" charset="0"/>
                      <a:cs typeface="_Layiji MaHaNiYom V 1.2" pitchFamily="2" charset="0"/>
                    </a:rPr>
                    <a:t>E6 ,r6</a:t>
                  </a:r>
                  <a:endParaRPr lang="th-TH" sz="2000" dirty="0">
                    <a:solidFill>
                      <a:schemeClr val="bg1"/>
                    </a:solidFill>
                    <a:latin typeface="_Layiji MaHaNiYom V 1.2" pitchFamily="2" charset="0"/>
                    <a:cs typeface="_Layiji MaHaNiYom V 1.2" pitchFamily="2" charset="0"/>
                  </a:endParaRP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203848" y="3212976"/>
                  <a:ext cx="67518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_Layiji MaHaNiYom V 1.2" pitchFamily="2" charset="0"/>
                      <a:cs typeface="_Layiji MaHaNiYom V 1.2" pitchFamily="2" charset="0"/>
                    </a:rPr>
                    <a:t>E4 ,r4</a:t>
                  </a:r>
                  <a:endParaRPr lang="th-TH" sz="2000" dirty="0">
                    <a:solidFill>
                      <a:schemeClr val="bg1"/>
                    </a:solidFill>
                    <a:latin typeface="_Layiji MaHaNiYom V 1.2" pitchFamily="2" charset="0"/>
                    <a:cs typeface="_Layiji MaHaNiYom V 1.2" pitchFamily="2" charset="0"/>
                  </a:endParaRPr>
                </a:p>
              </p:txBody>
            </p:sp>
          </p:grpSp>
        </p:grpSp>
      </p:grpSp>
      <p:sp>
        <p:nvSpPr>
          <p:cNvPr id="80" name="TextBox 79"/>
          <p:cNvSpPr txBox="1"/>
          <p:nvPr/>
        </p:nvSpPr>
        <p:spPr>
          <a:xfrm>
            <a:off x="971600" y="3789040"/>
            <a:ext cx="3329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เซลล์มี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y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 แถว  แถวละ 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x 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เซลล์</a:t>
            </a:r>
            <a:endParaRPr lang="th-TH" dirty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923928" y="2060848"/>
            <a:ext cx="335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_Layiji MaHaNiYom V 1.2" pitchFamily="2" charset="0"/>
                <a:cs typeface="_Layiji MaHaNiYom V 1.2" pitchFamily="2" charset="0"/>
              </a:rPr>
              <a:t>X</a:t>
            </a:r>
            <a:endParaRPr lang="th-TH" dirty="0">
              <a:solidFill>
                <a:srgbClr val="FF0000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203848" y="2780928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_Layiji MaHaNiYom V 1.2" pitchFamily="2" charset="0"/>
                <a:cs typeface="_Layiji MaHaNiYom V 1.2" pitchFamily="2" charset="0"/>
              </a:rPr>
              <a:t>Y</a:t>
            </a:r>
            <a:endParaRPr lang="th-TH" dirty="0">
              <a:solidFill>
                <a:srgbClr val="FF0000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15616" y="4293096"/>
            <a:ext cx="3406702" cy="1164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โดยที่ </a:t>
            </a:r>
            <a:r>
              <a:rPr lang="en-US" dirty="0" err="1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xy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 = </a:t>
            </a: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จำนวนเซลล์ทั้งหมด</a:t>
            </a:r>
          </a:p>
          <a:p>
            <a:pPr>
              <a:lnSpc>
                <a:spcPts val="1900"/>
              </a:lnSpc>
            </a:pPr>
            <a:r>
              <a:rPr lang="th-TH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และ  </a:t>
            </a:r>
            <a:r>
              <a:rPr lang="en-US" u="sng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R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   =   </a:t>
            </a:r>
            <a:r>
              <a:rPr lang="en-US" u="sng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r</a:t>
            </a:r>
          </a:p>
          <a:p>
            <a:pPr>
              <a:lnSpc>
                <a:spcPts val="1900"/>
              </a:lnSpc>
            </a:pP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      x        y</a:t>
            </a:r>
            <a:endParaRPr lang="th-TH" dirty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292080" y="4005064"/>
            <a:ext cx="1152128" cy="93358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</a:rPr>
              <a:t>I =</a:t>
            </a:r>
            <a:r>
              <a:rPr lang="en-US" u="sng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  <a:sym typeface="Symbol"/>
              </a:rPr>
              <a:t>  E  </a:t>
            </a:r>
            <a:endParaRPr lang="en-US" u="sng" dirty="0" smtClean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  <a:p>
            <a:pPr>
              <a:lnSpc>
                <a:spcPts val="1300"/>
              </a:lnSpc>
            </a:pP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  <a:sym typeface="Symbol"/>
              </a:rPr>
              <a:t>   </a:t>
            </a:r>
            <a:r>
              <a:rPr lang="en-US" u="sng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  <a:sym typeface="Symbol"/>
              </a:rPr>
              <a:t>R</a:t>
            </a: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  <a:sym typeface="Symbol"/>
              </a:rPr>
              <a:t> +</a:t>
            </a:r>
            <a:r>
              <a:rPr lang="en-US" u="sng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  <a:sym typeface="Symbol"/>
              </a:rPr>
              <a:t>r</a:t>
            </a:r>
          </a:p>
          <a:p>
            <a:pPr>
              <a:lnSpc>
                <a:spcPts val="1300"/>
              </a:lnSpc>
            </a:pPr>
            <a:r>
              <a:rPr lang="en-US" dirty="0" smtClean="0">
                <a:solidFill>
                  <a:schemeClr val="bg1"/>
                </a:solidFill>
                <a:latin typeface="_Layiji MaHaNiYom V 1.2" pitchFamily="2" charset="0"/>
                <a:cs typeface="_Layiji MaHaNiYom V 1.2" pitchFamily="2" charset="0"/>
                <a:sym typeface="Symbol"/>
              </a:rPr>
              <a:t>   x   y</a:t>
            </a:r>
            <a:endParaRPr lang="th-TH" dirty="0">
              <a:solidFill>
                <a:schemeClr val="bg1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cxnSp>
        <p:nvCxnSpPr>
          <p:cNvPr id="92" name="ลูกศรเชื่อมต่อแบบตรง 91"/>
          <p:cNvCxnSpPr/>
          <p:nvPr/>
        </p:nvCxnSpPr>
        <p:spPr>
          <a:xfrm flipV="1">
            <a:off x="4067944" y="4797152"/>
            <a:ext cx="792088" cy="50405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0" grpId="0"/>
      <p:bldP spid="85" grpId="0"/>
      <p:bldP spid="86" grpId="0"/>
      <p:bldP spid="87" grpId="0"/>
      <p:bldP spid="88" grpId="0" animBg="1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1093</Words>
  <Application>Microsoft Office PowerPoint</Application>
  <PresentationFormat>นำเสนอทางหน้าจอ (4:3)</PresentationFormat>
  <Paragraphs>158</Paragraphs>
  <Slides>16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16</vt:i4>
      </vt:variant>
    </vt:vector>
  </HeadingPairs>
  <TitlesOfParts>
    <vt:vector size="17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Owner</dc:creator>
  <cp:lastModifiedBy>acer</cp:lastModifiedBy>
  <cp:revision>46</cp:revision>
  <dcterms:created xsi:type="dcterms:W3CDTF">2011-08-21T03:13:47Z</dcterms:created>
  <dcterms:modified xsi:type="dcterms:W3CDTF">2015-08-20T08:57:54Z</dcterms:modified>
</cp:coreProperties>
</file>